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306" r:id="rId1"/>
  </p:sldMasterIdLst>
  <p:notesMasterIdLst>
    <p:notesMasterId r:id="rId39"/>
  </p:notesMasterIdLst>
  <p:sldIdLst>
    <p:sldId id="256" r:id="rId2"/>
    <p:sldId id="320" r:id="rId3"/>
    <p:sldId id="321" r:id="rId4"/>
    <p:sldId id="289" r:id="rId5"/>
    <p:sldId id="304" r:id="rId6"/>
    <p:sldId id="305" r:id="rId7"/>
    <p:sldId id="306" r:id="rId8"/>
    <p:sldId id="307" r:id="rId9"/>
    <p:sldId id="319" r:id="rId10"/>
    <p:sldId id="308" r:id="rId11"/>
    <p:sldId id="309" r:id="rId12"/>
    <p:sldId id="312" r:id="rId13"/>
    <p:sldId id="311" r:id="rId14"/>
    <p:sldId id="290" r:id="rId15"/>
    <p:sldId id="342" r:id="rId16"/>
    <p:sldId id="337" r:id="rId17"/>
    <p:sldId id="338" r:id="rId18"/>
    <p:sldId id="323" r:id="rId19"/>
    <p:sldId id="313" r:id="rId20"/>
    <p:sldId id="314" r:id="rId21"/>
    <p:sldId id="315" r:id="rId22"/>
    <p:sldId id="316" r:id="rId23"/>
    <p:sldId id="317" r:id="rId24"/>
    <p:sldId id="318" r:id="rId25"/>
    <p:sldId id="322" r:id="rId26"/>
    <p:sldId id="341" r:id="rId27"/>
    <p:sldId id="333" r:id="rId28"/>
    <p:sldId id="334" r:id="rId29"/>
    <p:sldId id="336" r:id="rId30"/>
    <p:sldId id="340" r:id="rId31"/>
    <p:sldId id="328" r:id="rId32"/>
    <p:sldId id="327" r:id="rId33"/>
    <p:sldId id="329" r:id="rId34"/>
    <p:sldId id="330" r:id="rId35"/>
    <p:sldId id="331" r:id="rId36"/>
    <p:sldId id="325" r:id="rId37"/>
    <p:sldId id="324" r:id="rId3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96" autoAdjust="0"/>
    <p:restoredTop sz="94660"/>
  </p:normalViewPr>
  <p:slideViewPr>
    <p:cSldViewPr snapToGrid="0" showGuides="1">
      <p:cViewPr>
        <p:scale>
          <a:sx n="75" d="100"/>
          <a:sy n="75" d="100"/>
        </p:scale>
        <p:origin x="-1968" y="-76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CD6DD0-7EDD-4C40-A271-E936C6C0D260}" type="doc">
      <dgm:prSet loTypeId="urn:microsoft.com/office/officeart/2005/8/layout/arrow2" loCatId="process" qsTypeId="urn:microsoft.com/office/officeart/2005/8/quickstyle/simple1" qsCatId="simple" csTypeId="urn:microsoft.com/office/officeart/2005/8/colors/accent1_2" csCatId="accent1" phldr="1"/>
      <dgm:spPr/>
    </dgm:pt>
    <dgm:pt modelId="{514E2102-5034-4290-848E-43CE507F63E9}">
      <dgm:prSet phldrT="[Text]" custT="1"/>
      <dgm:spPr/>
      <dgm:t>
        <a:bodyPr/>
        <a:lstStyle/>
        <a:p>
          <a:pPr algn="ctr"/>
          <a:r>
            <a:rPr lang="en-US" sz="2000" b="1" dirty="0" smtClean="0">
              <a:solidFill>
                <a:schemeClr val="bg1"/>
              </a:solidFill>
            </a:rPr>
            <a:t>Niche Dating Sites</a:t>
          </a:r>
          <a:endParaRPr lang="en-US" sz="2000" b="1" dirty="0">
            <a:solidFill>
              <a:schemeClr val="bg1"/>
            </a:solidFill>
          </a:endParaRPr>
        </a:p>
      </dgm:t>
    </dgm:pt>
    <dgm:pt modelId="{F21E7C93-F62E-4CE5-B379-575A0B386C92}" type="parTrans" cxnId="{3E7BF5FA-5D16-4100-BEEE-4A946279C066}">
      <dgm:prSet/>
      <dgm:spPr/>
      <dgm:t>
        <a:bodyPr/>
        <a:lstStyle/>
        <a:p>
          <a:endParaRPr lang="en-US"/>
        </a:p>
      </dgm:t>
    </dgm:pt>
    <dgm:pt modelId="{1A1DCDC0-0CDC-47F0-9F92-CE85833ACCE4}" type="sibTrans" cxnId="{3E7BF5FA-5D16-4100-BEEE-4A946279C066}">
      <dgm:prSet/>
      <dgm:spPr/>
      <dgm:t>
        <a:bodyPr/>
        <a:lstStyle/>
        <a:p>
          <a:endParaRPr lang="en-US"/>
        </a:p>
      </dgm:t>
    </dgm:pt>
    <dgm:pt modelId="{EDC0DB1F-6CC4-4A10-80ED-613BBB1F84C6}">
      <dgm:prSet phldrT="[Text]" custT="1"/>
      <dgm:spPr>
        <a:noFill/>
        <a:ln>
          <a:noFill/>
        </a:ln>
      </dgm:spPr>
      <dgm:t>
        <a:bodyPr/>
        <a:lstStyle/>
        <a:p>
          <a:pPr algn="ctr"/>
          <a:r>
            <a:rPr lang="en-US" sz="2000" b="1" dirty="0" smtClean="0">
              <a:solidFill>
                <a:schemeClr val="bg1"/>
              </a:solidFill>
            </a:rPr>
            <a:t>User Homepages</a:t>
          </a:r>
        </a:p>
      </dgm:t>
    </dgm:pt>
    <dgm:pt modelId="{662EE1BE-76E6-4D20-8CD0-30F3E3E66FD7}" type="parTrans" cxnId="{D4482B8A-3325-4CAC-9B0D-54803DD03E20}">
      <dgm:prSet/>
      <dgm:spPr/>
      <dgm:t>
        <a:bodyPr/>
        <a:lstStyle/>
        <a:p>
          <a:endParaRPr lang="en-US"/>
        </a:p>
      </dgm:t>
    </dgm:pt>
    <dgm:pt modelId="{556175B9-97DE-4412-AF2E-D93FA21086FB}" type="sibTrans" cxnId="{D4482B8A-3325-4CAC-9B0D-54803DD03E20}">
      <dgm:prSet/>
      <dgm:spPr/>
      <dgm:t>
        <a:bodyPr/>
        <a:lstStyle/>
        <a:p>
          <a:endParaRPr lang="en-US"/>
        </a:p>
      </dgm:t>
    </dgm:pt>
    <dgm:pt modelId="{E7FEB662-A955-40D6-86DD-F83BBAD1D0D7}">
      <dgm:prSet phldrT="[Text]" custT="1"/>
      <dgm:spPr/>
      <dgm:t>
        <a:bodyPr/>
        <a:lstStyle/>
        <a:p>
          <a:pPr algn="ctr"/>
          <a:r>
            <a:rPr lang="en-US" sz="2000" b="1" dirty="0" smtClean="0">
              <a:solidFill>
                <a:schemeClr val="bg1"/>
              </a:solidFill>
            </a:rPr>
            <a:t>Open Communities</a:t>
          </a:r>
          <a:endParaRPr lang="en-US" sz="2000" b="1" dirty="0">
            <a:solidFill>
              <a:schemeClr val="bg1"/>
            </a:solidFill>
          </a:endParaRPr>
        </a:p>
      </dgm:t>
    </dgm:pt>
    <dgm:pt modelId="{5BB86115-D348-4AD9-9A39-9865D8725059}" type="parTrans" cxnId="{7EF406D7-3EF1-4AD4-8273-D3225E4FB7CB}">
      <dgm:prSet/>
      <dgm:spPr/>
      <dgm:t>
        <a:bodyPr/>
        <a:lstStyle/>
        <a:p>
          <a:endParaRPr lang="en-US"/>
        </a:p>
      </dgm:t>
    </dgm:pt>
    <dgm:pt modelId="{99BFFF05-57F7-400D-AAFE-E64B92FFEE7B}" type="sibTrans" cxnId="{7EF406D7-3EF1-4AD4-8273-D3225E4FB7CB}">
      <dgm:prSet/>
      <dgm:spPr/>
      <dgm:t>
        <a:bodyPr/>
        <a:lstStyle/>
        <a:p>
          <a:endParaRPr lang="en-US"/>
        </a:p>
      </dgm:t>
    </dgm:pt>
    <dgm:pt modelId="{2A943807-BA4D-4FFF-8C32-3A47F33F6C8A}" type="pres">
      <dgm:prSet presAssocID="{5BCD6DD0-7EDD-4C40-A271-E936C6C0D260}" presName="arrowDiagram" presStyleCnt="0">
        <dgm:presLayoutVars>
          <dgm:chMax val="5"/>
          <dgm:dir/>
          <dgm:resizeHandles val="exact"/>
        </dgm:presLayoutVars>
      </dgm:prSet>
      <dgm:spPr/>
    </dgm:pt>
    <dgm:pt modelId="{34531D6A-1E31-4F86-943A-26DFBD376B23}" type="pres">
      <dgm:prSet presAssocID="{5BCD6DD0-7EDD-4C40-A271-E936C6C0D260}" presName="arrow" presStyleLbl="bgShp" presStyleIdx="0" presStyleCnt="1" custScaleX="113672" custScaleY="91750" custLinFactNeighborX="-2344" custLinFactNeighborY="-7875"/>
      <dgm:spPr/>
    </dgm:pt>
    <dgm:pt modelId="{BFB51510-803A-409C-AC87-5C48B407B59F}" type="pres">
      <dgm:prSet presAssocID="{5BCD6DD0-7EDD-4C40-A271-E936C6C0D260}" presName="arrowDiagram3" presStyleCnt="0"/>
      <dgm:spPr/>
    </dgm:pt>
    <dgm:pt modelId="{B30CECE3-0728-487B-8B21-552048C0895D}" type="pres">
      <dgm:prSet presAssocID="{514E2102-5034-4290-848E-43CE507F63E9}" presName="bullet3a" presStyleLbl="node1" presStyleIdx="0" presStyleCnt="3" custLinFactX="-65444" custLinFactY="-100000" custLinFactNeighborX="-100000" custLinFactNeighborY="-116827"/>
      <dgm:spPr/>
    </dgm:pt>
    <dgm:pt modelId="{3C6A291E-E26D-40A5-8320-438431C3D52D}" type="pres">
      <dgm:prSet presAssocID="{514E2102-5034-4290-848E-43CE507F63E9}" presName="textBox3a" presStyleLbl="revTx" presStyleIdx="0" presStyleCnt="3" custAng="0" custScaleX="89209" custScaleY="45719" custLinFactY="-100000" custLinFactNeighborX="20859" custLinFactNeighborY="-114770">
        <dgm:presLayoutVars>
          <dgm:bulletEnabled val="1"/>
        </dgm:presLayoutVars>
      </dgm:prSet>
      <dgm:spPr/>
      <dgm:t>
        <a:bodyPr/>
        <a:lstStyle/>
        <a:p>
          <a:endParaRPr lang="en-US"/>
        </a:p>
      </dgm:t>
    </dgm:pt>
    <dgm:pt modelId="{8C9AD1DA-D4CC-412A-A9AC-C53D0E7B246D}" type="pres">
      <dgm:prSet presAssocID="{EDC0DB1F-6CC4-4A10-80ED-613BBB1F84C6}" presName="bullet3b" presStyleLbl="node1" presStyleIdx="1" presStyleCnt="3" custLinFactNeighborX="-81150" custLinFactNeighborY="-57713"/>
      <dgm:spPr/>
    </dgm:pt>
    <dgm:pt modelId="{F21FA238-614E-4AEB-8148-2C0153D6EBC7}" type="pres">
      <dgm:prSet presAssocID="{EDC0DB1F-6CC4-4A10-80ED-613BBB1F84C6}" presName="textBox3b" presStyleLbl="revTx" presStyleIdx="1" presStyleCnt="3" custScaleX="95312" custScaleY="44850" custLinFactX="-69629" custLinFactNeighborX="-100000" custLinFactNeighborY="26469">
        <dgm:presLayoutVars>
          <dgm:bulletEnabled val="1"/>
        </dgm:presLayoutVars>
      </dgm:prSet>
      <dgm:spPr/>
      <dgm:t>
        <a:bodyPr/>
        <a:lstStyle/>
        <a:p>
          <a:endParaRPr lang="en-US"/>
        </a:p>
      </dgm:t>
    </dgm:pt>
    <dgm:pt modelId="{8309C066-1AC5-4D31-9DA5-7A88A56DC0F5}" type="pres">
      <dgm:prSet presAssocID="{E7FEB662-A955-40D6-86DD-F83BBAD1D0D7}" presName="bullet3c" presStyleLbl="node1" presStyleIdx="2" presStyleCnt="3" custLinFactNeighborX="21514" custLinFactNeighborY="-26923"/>
      <dgm:spPr/>
    </dgm:pt>
    <dgm:pt modelId="{B1B6D2A9-C267-4116-B44A-3B65B02690A9}" type="pres">
      <dgm:prSet presAssocID="{E7FEB662-A955-40D6-86DD-F83BBAD1D0D7}" presName="textBox3c" presStyleLbl="revTx" presStyleIdx="2" presStyleCnt="3" custScaleX="114843" custScaleY="31295" custLinFactNeighborX="-46777" custLinFactNeighborY="-21583">
        <dgm:presLayoutVars>
          <dgm:bulletEnabled val="1"/>
        </dgm:presLayoutVars>
      </dgm:prSet>
      <dgm:spPr/>
      <dgm:t>
        <a:bodyPr/>
        <a:lstStyle/>
        <a:p>
          <a:endParaRPr lang="en-US"/>
        </a:p>
      </dgm:t>
    </dgm:pt>
  </dgm:ptLst>
  <dgm:cxnLst>
    <dgm:cxn modelId="{03C9827D-041A-43B8-B366-3946313C74F9}" type="presOf" srcId="{EDC0DB1F-6CC4-4A10-80ED-613BBB1F84C6}" destId="{F21FA238-614E-4AEB-8148-2C0153D6EBC7}" srcOrd="0" destOrd="0" presId="urn:microsoft.com/office/officeart/2005/8/layout/arrow2"/>
    <dgm:cxn modelId="{3E7BF5FA-5D16-4100-BEEE-4A946279C066}" srcId="{5BCD6DD0-7EDD-4C40-A271-E936C6C0D260}" destId="{514E2102-5034-4290-848E-43CE507F63E9}" srcOrd="0" destOrd="0" parTransId="{F21E7C93-F62E-4CE5-B379-575A0B386C92}" sibTransId="{1A1DCDC0-0CDC-47F0-9F92-CE85833ACCE4}"/>
    <dgm:cxn modelId="{D4482B8A-3325-4CAC-9B0D-54803DD03E20}" srcId="{5BCD6DD0-7EDD-4C40-A271-E936C6C0D260}" destId="{EDC0DB1F-6CC4-4A10-80ED-613BBB1F84C6}" srcOrd="1" destOrd="0" parTransId="{662EE1BE-76E6-4D20-8CD0-30F3E3E66FD7}" sibTransId="{556175B9-97DE-4412-AF2E-D93FA21086FB}"/>
    <dgm:cxn modelId="{175BBB3B-8769-4526-A218-B8C0E4F51425}" type="presOf" srcId="{514E2102-5034-4290-848E-43CE507F63E9}" destId="{3C6A291E-E26D-40A5-8320-438431C3D52D}" srcOrd="0" destOrd="0" presId="urn:microsoft.com/office/officeart/2005/8/layout/arrow2"/>
    <dgm:cxn modelId="{A5321E63-37DD-47CC-A089-9EE8433F6388}" type="presOf" srcId="{E7FEB662-A955-40D6-86DD-F83BBAD1D0D7}" destId="{B1B6D2A9-C267-4116-B44A-3B65B02690A9}" srcOrd="0" destOrd="0" presId="urn:microsoft.com/office/officeart/2005/8/layout/arrow2"/>
    <dgm:cxn modelId="{2516D36E-2244-49F3-881B-2004E3FED8B9}" type="presOf" srcId="{5BCD6DD0-7EDD-4C40-A271-E936C6C0D260}" destId="{2A943807-BA4D-4FFF-8C32-3A47F33F6C8A}" srcOrd="0" destOrd="0" presId="urn:microsoft.com/office/officeart/2005/8/layout/arrow2"/>
    <dgm:cxn modelId="{7EF406D7-3EF1-4AD4-8273-D3225E4FB7CB}" srcId="{5BCD6DD0-7EDD-4C40-A271-E936C6C0D260}" destId="{E7FEB662-A955-40D6-86DD-F83BBAD1D0D7}" srcOrd="2" destOrd="0" parTransId="{5BB86115-D348-4AD9-9A39-9865D8725059}" sibTransId="{99BFFF05-57F7-400D-AAFE-E64B92FFEE7B}"/>
    <dgm:cxn modelId="{4A1AB0EE-0A07-4B3C-906F-BF5C8BAC1A4D}" type="presParOf" srcId="{2A943807-BA4D-4FFF-8C32-3A47F33F6C8A}" destId="{34531D6A-1E31-4F86-943A-26DFBD376B23}" srcOrd="0" destOrd="0" presId="urn:microsoft.com/office/officeart/2005/8/layout/arrow2"/>
    <dgm:cxn modelId="{22EE980B-AA0E-40F1-BDB4-59022DCA5105}" type="presParOf" srcId="{2A943807-BA4D-4FFF-8C32-3A47F33F6C8A}" destId="{BFB51510-803A-409C-AC87-5C48B407B59F}" srcOrd="1" destOrd="0" presId="urn:microsoft.com/office/officeart/2005/8/layout/arrow2"/>
    <dgm:cxn modelId="{755C0A02-84EC-4128-BF4E-BC597F64F0B2}" type="presParOf" srcId="{BFB51510-803A-409C-AC87-5C48B407B59F}" destId="{B30CECE3-0728-487B-8B21-552048C0895D}" srcOrd="0" destOrd="0" presId="urn:microsoft.com/office/officeart/2005/8/layout/arrow2"/>
    <dgm:cxn modelId="{799CC9B5-F706-42E1-9C32-E9EEDD61FEC5}" type="presParOf" srcId="{BFB51510-803A-409C-AC87-5C48B407B59F}" destId="{3C6A291E-E26D-40A5-8320-438431C3D52D}" srcOrd="1" destOrd="0" presId="urn:microsoft.com/office/officeart/2005/8/layout/arrow2"/>
    <dgm:cxn modelId="{BEC4C511-95C4-4FB4-B70F-8B023F944562}" type="presParOf" srcId="{BFB51510-803A-409C-AC87-5C48B407B59F}" destId="{8C9AD1DA-D4CC-412A-A9AC-C53D0E7B246D}" srcOrd="2" destOrd="0" presId="urn:microsoft.com/office/officeart/2005/8/layout/arrow2"/>
    <dgm:cxn modelId="{335EC7EF-3F1F-4048-BB9D-A26D8E9016F1}" type="presParOf" srcId="{BFB51510-803A-409C-AC87-5C48B407B59F}" destId="{F21FA238-614E-4AEB-8148-2C0153D6EBC7}" srcOrd="3" destOrd="0" presId="urn:microsoft.com/office/officeart/2005/8/layout/arrow2"/>
    <dgm:cxn modelId="{6289FFED-B538-47B5-B7C9-6C452D29559C}" type="presParOf" srcId="{BFB51510-803A-409C-AC87-5C48B407B59F}" destId="{8309C066-1AC5-4D31-9DA5-7A88A56DC0F5}" srcOrd="4" destOrd="0" presId="urn:microsoft.com/office/officeart/2005/8/layout/arrow2"/>
    <dgm:cxn modelId="{7DAC0928-8E74-4D35-8949-7776BB85CD47}" type="presParOf" srcId="{BFB51510-803A-409C-AC87-5C48B407B59F}" destId="{B1B6D2A9-C267-4116-B44A-3B65B02690A9}"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45C7CF4-AC5A-4D2D-945B-2EC49071F500}" type="doc">
      <dgm:prSet loTypeId="urn:microsoft.com/office/officeart/2008/layout/LinedList" loCatId="list" qsTypeId="urn:microsoft.com/office/officeart/2005/8/quickstyle/simple2" qsCatId="simple" csTypeId="urn:microsoft.com/office/officeart/2005/8/colors/accent1_2#2" csCatId="accent1" phldr="1"/>
      <dgm:spPr/>
      <dgm:t>
        <a:bodyPr/>
        <a:lstStyle/>
        <a:p>
          <a:endParaRPr lang="en-US"/>
        </a:p>
      </dgm:t>
    </dgm:pt>
    <dgm:pt modelId="{3F229544-7AEF-4B6B-8DF0-502D8F77CE6B}">
      <dgm:prSet custT="1"/>
      <dgm:spPr/>
      <dgm:t>
        <a:bodyPr/>
        <a:lstStyle/>
        <a:p>
          <a:pPr rtl="0"/>
          <a:r>
            <a:rPr lang="en-US" sz="2200" baseline="0" dirty="0" smtClean="0">
              <a:solidFill>
                <a:schemeClr val="tx1"/>
              </a:solidFill>
            </a:rPr>
            <a:t>Links to Other Users</a:t>
          </a:r>
          <a:endParaRPr lang="en-US" sz="2200" baseline="0" dirty="0">
            <a:solidFill>
              <a:schemeClr val="tx1"/>
            </a:solidFill>
          </a:endParaRPr>
        </a:p>
      </dgm:t>
    </dgm:pt>
    <dgm:pt modelId="{71DB4BC9-C940-4715-8525-1B5F45BDFCE6}" type="parTrans" cxnId="{20FBAEA8-C850-45A0-A648-E39F85ED0C73}">
      <dgm:prSet/>
      <dgm:spPr/>
      <dgm:t>
        <a:bodyPr/>
        <a:lstStyle/>
        <a:p>
          <a:endParaRPr lang="en-US"/>
        </a:p>
      </dgm:t>
    </dgm:pt>
    <dgm:pt modelId="{A056D0E1-DC26-4BA6-AB03-B76E21A3E176}" type="sibTrans" cxnId="{20FBAEA8-C850-45A0-A648-E39F85ED0C73}">
      <dgm:prSet/>
      <dgm:spPr/>
      <dgm:t>
        <a:bodyPr/>
        <a:lstStyle/>
        <a:p>
          <a:endParaRPr lang="en-US"/>
        </a:p>
      </dgm:t>
    </dgm:pt>
    <dgm:pt modelId="{F564A886-CB41-4390-B427-20D136A40679}">
      <dgm:prSet custT="1"/>
      <dgm:spPr/>
      <dgm:t>
        <a:bodyPr/>
        <a:lstStyle/>
        <a:p>
          <a:pPr rtl="0"/>
          <a:r>
            <a:rPr lang="en-US" sz="2200" baseline="0" dirty="0" smtClean="0">
              <a:solidFill>
                <a:schemeClr val="tx1"/>
              </a:solidFill>
            </a:rPr>
            <a:t>Public Messages</a:t>
          </a:r>
        </a:p>
      </dgm:t>
    </dgm:pt>
    <dgm:pt modelId="{DA01B9A9-B154-4E23-AB79-3456126C740A}" type="parTrans" cxnId="{1ABE3A1D-CF6A-4CFE-82F8-C39EC99F2A94}">
      <dgm:prSet/>
      <dgm:spPr/>
      <dgm:t>
        <a:bodyPr/>
        <a:lstStyle/>
        <a:p>
          <a:endParaRPr lang="en-US"/>
        </a:p>
      </dgm:t>
    </dgm:pt>
    <dgm:pt modelId="{EE65F338-4423-4AD6-A4BB-2509441039C0}" type="sibTrans" cxnId="{1ABE3A1D-CF6A-4CFE-82F8-C39EC99F2A94}">
      <dgm:prSet/>
      <dgm:spPr/>
      <dgm:t>
        <a:bodyPr/>
        <a:lstStyle/>
        <a:p>
          <a:endParaRPr lang="en-US"/>
        </a:p>
      </dgm:t>
    </dgm:pt>
    <dgm:pt modelId="{00A608A0-95B8-4277-AD39-5B43C3031BFB}">
      <dgm:prSet custT="1"/>
      <dgm:spPr/>
      <dgm:t>
        <a:bodyPr/>
        <a:lstStyle/>
        <a:p>
          <a:pPr rtl="0"/>
          <a:r>
            <a:rPr lang="en-US" sz="2200" baseline="0" dirty="0" smtClean="0">
              <a:solidFill>
                <a:schemeClr val="tx1"/>
              </a:solidFill>
            </a:rPr>
            <a:t>Private Messages</a:t>
          </a:r>
        </a:p>
      </dgm:t>
    </dgm:pt>
    <dgm:pt modelId="{C9A6D55C-653F-4198-ABF8-156159EDA712}" type="parTrans" cxnId="{EE936D7D-24DC-42E6-94C9-3DC4D006BFBE}">
      <dgm:prSet/>
      <dgm:spPr/>
      <dgm:t>
        <a:bodyPr/>
        <a:lstStyle/>
        <a:p>
          <a:endParaRPr lang="en-US"/>
        </a:p>
      </dgm:t>
    </dgm:pt>
    <dgm:pt modelId="{6209CBE0-D96E-44E7-AEFB-0E4E6888D4B7}" type="sibTrans" cxnId="{EE936D7D-24DC-42E6-94C9-3DC4D006BFBE}">
      <dgm:prSet/>
      <dgm:spPr/>
      <dgm:t>
        <a:bodyPr/>
        <a:lstStyle/>
        <a:p>
          <a:endParaRPr lang="en-US"/>
        </a:p>
      </dgm:t>
    </dgm:pt>
    <dgm:pt modelId="{99CEBF25-C809-42D1-8F8B-E0366F503DF3}">
      <dgm:prSet custT="1"/>
      <dgm:spPr/>
      <dgm:t>
        <a:bodyPr/>
        <a:lstStyle/>
        <a:p>
          <a:pPr rtl="0"/>
          <a:r>
            <a:rPr lang="en-US" sz="2200" baseline="0" dirty="0" smtClean="0">
              <a:solidFill>
                <a:schemeClr val="tx1"/>
              </a:solidFill>
            </a:rPr>
            <a:t>Chat</a:t>
          </a:r>
        </a:p>
      </dgm:t>
    </dgm:pt>
    <dgm:pt modelId="{FA1A1449-CEC7-406B-B68A-064B962BBA72}" type="parTrans" cxnId="{25657D75-4191-47BA-B89C-CE0FF730C7A0}">
      <dgm:prSet/>
      <dgm:spPr/>
      <dgm:t>
        <a:bodyPr/>
        <a:lstStyle/>
        <a:p>
          <a:endParaRPr lang="en-US"/>
        </a:p>
      </dgm:t>
    </dgm:pt>
    <dgm:pt modelId="{C95AE58E-4269-4A78-8F80-370132394009}" type="sibTrans" cxnId="{25657D75-4191-47BA-B89C-CE0FF730C7A0}">
      <dgm:prSet/>
      <dgm:spPr/>
      <dgm:t>
        <a:bodyPr/>
        <a:lstStyle/>
        <a:p>
          <a:endParaRPr lang="en-US"/>
        </a:p>
      </dgm:t>
    </dgm:pt>
    <dgm:pt modelId="{B08588E6-A7E1-4D37-977E-AB60ECC9EB3B}">
      <dgm:prSet custT="1"/>
      <dgm:spPr/>
      <dgm:t>
        <a:bodyPr/>
        <a:lstStyle/>
        <a:p>
          <a:pPr rtl="0"/>
          <a:r>
            <a:rPr lang="en-US" sz="2200" baseline="0" dirty="0" smtClean="0">
              <a:solidFill>
                <a:schemeClr val="tx1"/>
              </a:solidFill>
            </a:rPr>
            <a:t>Photos</a:t>
          </a:r>
        </a:p>
      </dgm:t>
    </dgm:pt>
    <dgm:pt modelId="{255DC4BF-1766-49A1-AC04-25EF554E9656}" type="parTrans" cxnId="{272B403E-9450-4122-9CF8-5730417CA207}">
      <dgm:prSet/>
      <dgm:spPr/>
      <dgm:t>
        <a:bodyPr/>
        <a:lstStyle/>
        <a:p>
          <a:endParaRPr lang="en-US"/>
        </a:p>
      </dgm:t>
    </dgm:pt>
    <dgm:pt modelId="{0BDB8ED5-AC2B-460C-B034-785DB16E936F}" type="sibTrans" cxnId="{272B403E-9450-4122-9CF8-5730417CA207}">
      <dgm:prSet/>
      <dgm:spPr/>
      <dgm:t>
        <a:bodyPr/>
        <a:lstStyle/>
        <a:p>
          <a:endParaRPr lang="en-US"/>
        </a:p>
      </dgm:t>
    </dgm:pt>
    <dgm:pt modelId="{5DDEBEB0-2F0E-482D-8FA7-EF67DE86F183}">
      <dgm:prSet custT="1"/>
      <dgm:spPr/>
      <dgm:t>
        <a:bodyPr/>
        <a:lstStyle/>
        <a:p>
          <a:r>
            <a:rPr lang="en-US" sz="2200" baseline="0" dirty="0" smtClean="0">
              <a:solidFill>
                <a:schemeClr val="tx1"/>
              </a:solidFill>
            </a:rPr>
            <a:t>Biographical </a:t>
          </a:r>
          <a:r>
            <a:rPr lang="en-US" sz="2200" dirty="0" smtClean="0">
              <a:solidFill>
                <a:schemeClr val="tx1"/>
              </a:solidFill>
            </a:rPr>
            <a:t>Information</a:t>
          </a:r>
        </a:p>
      </dgm:t>
    </dgm:pt>
    <dgm:pt modelId="{432402B6-A3BE-47B8-B102-926DECA1ACA8}" type="parTrans" cxnId="{B79E3175-D629-418F-B529-83AB5E7D5509}">
      <dgm:prSet/>
      <dgm:spPr/>
      <dgm:t>
        <a:bodyPr/>
        <a:lstStyle/>
        <a:p>
          <a:endParaRPr lang="en-US"/>
        </a:p>
      </dgm:t>
    </dgm:pt>
    <dgm:pt modelId="{6A1D622C-563F-4EB0-9BA3-A52C1E293281}" type="sibTrans" cxnId="{B79E3175-D629-418F-B529-83AB5E7D5509}">
      <dgm:prSet/>
      <dgm:spPr/>
      <dgm:t>
        <a:bodyPr/>
        <a:lstStyle/>
        <a:p>
          <a:endParaRPr lang="en-US"/>
        </a:p>
      </dgm:t>
    </dgm:pt>
    <dgm:pt modelId="{D9CA858C-C44E-4565-BA7D-17A6B921DB76}">
      <dgm:prSet custT="1"/>
      <dgm:spPr/>
      <dgm:t>
        <a:bodyPr/>
        <a:lstStyle/>
        <a:p>
          <a:pPr rtl="0"/>
          <a:r>
            <a:rPr lang="en-US" sz="2200" baseline="0" dirty="0" smtClean="0">
              <a:solidFill>
                <a:schemeClr val="tx1"/>
              </a:solidFill>
            </a:rPr>
            <a:t>Affiliations</a:t>
          </a:r>
        </a:p>
      </dgm:t>
    </dgm:pt>
    <dgm:pt modelId="{57A37B67-5F31-4C9E-914D-BF6A8CDD2556}" type="parTrans" cxnId="{255BF3E6-A77F-4209-B729-57CA7EB6E17E}">
      <dgm:prSet/>
      <dgm:spPr/>
      <dgm:t>
        <a:bodyPr/>
        <a:lstStyle/>
        <a:p>
          <a:endParaRPr lang="en-US"/>
        </a:p>
      </dgm:t>
    </dgm:pt>
    <dgm:pt modelId="{A1C9EE58-24BA-4590-88E7-C761CEE3B613}" type="sibTrans" cxnId="{255BF3E6-A77F-4209-B729-57CA7EB6E17E}">
      <dgm:prSet/>
      <dgm:spPr/>
      <dgm:t>
        <a:bodyPr/>
        <a:lstStyle/>
        <a:p>
          <a:endParaRPr lang="en-US"/>
        </a:p>
      </dgm:t>
    </dgm:pt>
    <dgm:pt modelId="{CF2A81AD-965C-419C-821A-B8F7559AB217}">
      <dgm:prSet custT="1"/>
      <dgm:spPr/>
      <dgm:t>
        <a:bodyPr/>
        <a:lstStyle/>
        <a:p>
          <a:r>
            <a:rPr lang="en-US" sz="2200" baseline="0" dirty="0" smtClean="0">
              <a:solidFill>
                <a:schemeClr val="tx1"/>
              </a:solidFill>
            </a:rPr>
            <a:t>File </a:t>
          </a:r>
          <a:r>
            <a:rPr lang="en-US" sz="2200" dirty="0" smtClean="0">
              <a:solidFill>
                <a:schemeClr val="tx1"/>
              </a:solidFill>
            </a:rPr>
            <a:t>Sharing</a:t>
          </a:r>
        </a:p>
      </dgm:t>
    </dgm:pt>
    <dgm:pt modelId="{960C0D58-72B9-4619-B79A-195393B2EEE0}" type="parTrans" cxnId="{BA459333-58A7-48AF-B498-644A1FBF533C}">
      <dgm:prSet/>
      <dgm:spPr/>
      <dgm:t>
        <a:bodyPr/>
        <a:lstStyle/>
        <a:p>
          <a:endParaRPr lang="en-US"/>
        </a:p>
      </dgm:t>
    </dgm:pt>
    <dgm:pt modelId="{C0FB60C8-7CD6-4F08-A3EE-5AAB86DC27D0}" type="sibTrans" cxnId="{BA459333-58A7-48AF-B498-644A1FBF533C}">
      <dgm:prSet/>
      <dgm:spPr/>
      <dgm:t>
        <a:bodyPr/>
        <a:lstStyle/>
        <a:p>
          <a:endParaRPr lang="en-US"/>
        </a:p>
      </dgm:t>
    </dgm:pt>
    <dgm:pt modelId="{8BE3E959-B9BC-4953-BE1F-9CD23853D693}">
      <dgm:prSet custT="1"/>
      <dgm:spPr/>
      <dgm:t>
        <a:bodyPr/>
        <a:lstStyle/>
        <a:p>
          <a:pPr rtl="0"/>
          <a:r>
            <a:rPr lang="en-US" sz="2200" baseline="0" dirty="0" smtClean="0">
              <a:solidFill>
                <a:schemeClr val="tx1"/>
              </a:solidFill>
            </a:rPr>
            <a:t>Geolocation</a:t>
          </a:r>
        </a:p>
      </dgm:t>
    </dgm:pt>
    <dgm:pt modelId="{44F138AC-4367-49E2-9237-19200C9094EF}" type="parTrans" cxnId="{A934FAAE-BF57-404E-BF3B-99D0723025DF}">
      <dgm:prSet/>
      <dgm:spPr/>
      <dgm:t>
        <a:bodyPr/>
        <a:lstStyle/>
        <a:p>
          <a:endParaRPr lang="en-US"/>
        </a:p>
      </dgm:t>
    </dgm:pt>
    <dgm:pt modelId="{3523ACE1-7393-4B9D-9B07-3B3B6F2114BA}" type="sibTrans" cxnId="{A934FAAE-BF57-404E-BF3B-99D0723025DF}">
      <dgm:prSet/>
      <dgm:spPr/>
      <dgm:t>
        <a:bodyPr/>
        <a:lstStyle/>
        <a:p>
          <a:endParaRPr lang="en-US"/>
        </a:p>
      </dgm:t>
    </dgm:pt>
    <dgm:pt modelId="{680F3AAA-9CB9-4494-8345-86B670B01061}" type="pres">
      <dgm:prSet presAssocID="{945C7CF4-AC5A-4D2D-945B-2EC49071F500}" presName="vert0" presStyleCnt="0">
        <dgm:presLayoutVars>
          <dgm:dir/>
          <dgm:animOne val="branch"/>
          <dgm:animLvl val="lvl"/>
        </dgm:presLayoutVars>
      </dgm:prSet>
      <dgm:spPr/>
      <dgm:t>
        <a:bodyPr/>
        <a:lstStyle/>
        <a:p>
          <a:endParaRPr lang="en-US"/>
        </a:p>
      </dgm:t>
    </dgm:pt>
    <dgm:pt modelId="{CA5553DF-BA42-4C31-9811-3C7B851373C7}" type="pres">
      <dgm:prSet presAssocID="{3F229544-7AEF-4B6B-8DF0-502D8F77CE6B}" presName="thickLine" presStyleLbl="alignNode1" presStyleIdx="0" presStyleCnt="9"/>
      <dgm:spPr/>
      <dgm:t>
        <a:bodyPr/>
        <a:lstStyle/>
        <a:p>
          <a:endParaRPr lang="en-US"/>
        </a:p>
      </dgm:t>
    </dgm:pt>
    <dgm:pt modelId="{E596555C-1B3B-4D30-AAD1-5F1B8AD4185A}" type="pres">
      <dgm:prSet presAssocID="{3F229544-7AEF-4B6B-8DF0-502D8F77CE6B}" presName="horz1" presStyleCnt="0"/>
      <dgm:spPr/>
    </dgm:pt>
    <dgm:pt modelId="{F19FF51C-1E1C-47DE-9E79-334C8CA5D8DD}" type="pres">
      <dgm:prSet presAssocID="{3F229544-7AEF-4B6B-8DF0-502D8F77CE6B}" presName="tx1" presStyleLbl="revTx" presStyleIdx="0" presStyleCnt="9"/>
      <dgm:spPr/>
      <dgm:t>
        <a:bodyPr/>
        <a:lstStyle/>
        <a:p>
          <a:endParaRPr lang="en-US"/>
        </a:p>
      </dgm:t>
    </dgm:pt>
    <dgm:pt modelId="{0381B255-CD50-4175-8058-868ACC3AF00F}" type="pres">
      <dgm:prSet presAssocID="{3F229544-7AEF-4B6B-8DF0-502D8F77CE6B}" presName="vert1" presStyleCnt="0"/>
      <dgm:spPr/>
    </dgm:pt>
    <dgm:pt modelId="{062BC560-785F-41E9-8330-6C762B0B295F}" type="pres">
      <dgm:prSet presAssocID="{F564A886-CB41-4390-B427-20D136A40679}" presName="thickLine" presStyleLbl="alignNode1" presStyleIdx="1" presStyleCnt="9"/>
      <dgm:spPr/>
    </dgm:pt>
    <dgm:pt modelId="{162F3C70-0F37-4A5A-A556-351F45F684BD}" type="pres">
      <dgm:prSet presAssocID="{F564A886-CB41-4390-B427-20D136A40679}" presName="horz1" presStyleCnt="0"/>
      <dgm:spPr/>
    </dgm:pt>
    <dgm:pt modelId="{30FBCF51-6E81-4610-AF28-569855A5288C}" type="pres">
      <dgm:prSet presAssocID="{F564A886-CB41-4390-B427-20D136A40679}" presName="tx1" presStyleLbl="revTx" presStyleIdx="1" presStyleCnt="9"/>
      <dgm:spPr/>
      <dgm:t>
        <a:bodyPr/>
        <a:lstStyle/>
        <a:p>
          <a:endParaRPr lang="en-US"/>
        </a:p>
      </dgm:t>
    </dgm:pt>
    <dgm:pt modelId="{C9EA253E-6CE6-4D3F-9386-E9EA5E8E976C}" type="pres">
      <dgm:prSet presAssocID="{F564A886-CB41-4390-B427-20D136A40679}" presName="vert1" presStyleCnt="0"/>
      <dgm:spPr/>
    </dgm:pt>
    <dgm:pt modelId="{D3E2A199-59CE-4790-8B29-63402AF0CC89}" type="pres">
      <dgm:prSet presAssocID="{00A608A0-95B8-4277-AD39-5B43C3031BFB}" presName="thickLine" presStyleLbl="alignNode1" presStyleIdx="2" presStyleCnt="9"/>
      <dgm:spPr/>
    </dgm:pt>
    <dgm:pt modelId="{A8DCEA29-759F-4870-BCA8-CDE9F866779E}" type="pres">
      <dgm:prSet presAssocID="{00A608A0-95B8-4277-AD39-5B43C3031BFB}" presName="horz1" presStyleCnt="0"/>
      <dgm:spPr/>
    </dgm:pt>
    <dgm:pt modelId="{64158692-95E4-4431-8F70-0DA148B18492}" type="pres">
      <dgm:prSet presAssocID="{00A608A0-95B8-4277-AD39-5B43C3031BFB}" presName="tx1" presStyleLbl="revTx" presStyleIdx="2" presStyleCnt="9"/>
      <dgm:spPr/>
      <dgm:t>
        <a:bodyPr/>
        <a:lstStyle/>
        <a:p>
          <a:endParaRPr lang="en-US"/>
        </a:p>
      </dgm:t>
    </dgm:pt>
    <dgm:pt modelId="{505BCEC3-266E-498E-83DF-6B5F5197591E}" type="pres">
      <dgm:prSet presAssocID="{00A608A0-95B8-4277-AD39-5B43C3031BFB}" presName="vert1" presStyleCnt="0"/>
      <dgm:spPr/>
    </dgm:pt>
    <dgm:pt modelId="{B4684B5C-31D7-4778-B9EF-BE600304587D}" type="pres">
      <dgm:prSet presAssocID="{99CEBF25-C809-42D1-8F8B-E0366F503DF3}" presName="thickLine" presStyleLbl="alignNode1" presStyleIdx="3" presStyleCnt="9"/>
      <dgm:spPr/>
    </dgm:pt>
    <dgm:pt modelId="{08043D7A-F94D-4C3F-819A-CB3570EF7E8D}" type="pres">
      <dgm:prSet presAssocID="{99CEBF25-C809-42D1-8F8B-E0366F503DF3}" presName="horz1" presStyleCnt="0"/>
      <dgm:spPr/>
    </dgm:pt>
    <dgm:pt modelId="{C3DB51E0-15FE-4464-8DBD-C041CFDF2267}" type="pres">
      <dgm:prSet presAssocID="{99CEBF25-C809-42D1-8F8B-E0366F503DF3}" presName="tx1" presStyleLbl="revTx" presStyleIdx="3" presStyleCnt="9"/>
      <dgm:spPr/>
      <dgm:t>
        <a:bodyPr/>
        <a:lstStyle/>
        <a:p>
          <a:endParaRPr lang="en-US"/>
        </a:p>
      </dgm:t>
    </dgm:pt>
    <dgm:pt modelId="{82FCCD81-EFF2-40F7-838E-33D87BFF11DF}" type="pres">
      <dgm:prSet presAssocID="{99CEBF25-C809-42D1-8F8B-E0366F503DF3}" presName="vert1" presStyleCnt="0"/>
      <dgm:spPr/>
    </dgm:pt>
    <dgm:pt modelId="{9A53B10A-9EA7-4726-86C6-1F38E6A1CA29}" type="pres">
      <dgm:prSet presAssocID="{B08588E6-A7E1-4D37-977E-AB60ECC9EB3B}" presName="thickLine" presStyleLbl="alignNode1" presStyleIdx="4" presStyleCnt="9"/>
      <dgm:spPr/>
    </dgm:pt>
    <dgm:pt modelId="{4F284DFE-F04C-45D8-95AD-F8C59D1174A6}" type="pres">
      <dgm:prSet presAssocID="{B08588E6-A7E1-4D37-977E-AB60ECC9EB3B}" presName="horz1" presStyleCnt="0"/>
      <dgm:spPr/>
    </dgm:pt>
    <dgm:pt modelId="{2F083795-5084-41BF-B020-5A18265D6B60}" type="pres">
      <dgm:prSet presAssocID="{B08588E6-A7E1-4D37-977E-AB60ECC9EB3B}" presName="tx1" presStyleLbl="revTx" presStyleIdx="4" presStyleCnt="9"/>
      <dgm:spPr/>
      <dgm:t>
        <a:bodyPr/>
        <a:lstStyle/>
        <a:p>
          <a:endParaRPr lang="en-US"/>
        </a:p>
      </dgm:t>
    </dgm:pt>
    <dgm:pt modelId="{323FE1FB-440D-4D4E-BC50-E8FA1F38E059}" type="pres">
      <dgm:prSet presAssocID="{B08588E6-A7E1-4D37-977E-AB60ECC9EB3B}" presName="vert1" presStyleCnt="0"/>
      <dgm:spPr/>
    </dgm:pt>
    <dgm:pt modelId="{C0A82128-2049-466C-8F1C-E824D873887B}" type="pres">
      <dgm:prSet presAssocID="{5DDEBEB0-2F0E-482D-8FA7-EF67DE86F183}" presName="thickLine" presStyleLbl="alignNode1" presStyleIdx="5" presStyleCnt="9"/>
      <dgm:spPr/>
    </dgm:pt>
    <dgm:pt modelId="{4783DC2E-3DF4-4AAC-8F76-3AFF4F63B7F5}" type="pres">
      <dgm:prSet presAssocID="{5DDEBEB0-2F0E-482D-8FA7-EF67DE86F183}" presName="horz1" presStyleCnt="0"/>
      <dgm:spPr/>
    </dgm:pt>
    <dgm:pt modelId="{288F7A82-31F8-437B-8B03-40FADC8F353F}" type="pres">
      <dgm:prSet presAssocID="{5DDEBEB0-2F0E-482D-8FA7-EF67DE86F183}" presName="tx1" presStyleLbl="revTx" presStyleIdx="5" presStyleCnt="9"/>
      <dgm:spPr/>
      <dgm:t>
        <a:bodyPr/>
        <a:lstStyle/>
        <a:p>
          <a:endParaRPr lang="en-US"/>
        </a:p>
      </dgm:t>
    </dgm:pt>
    <dgm:pt modelId="{411DCEDE-F6B4-46D7-9878-497D58DF457E}" type="pres">
      <dgm:prSet presAssocID="{5DDEBEB0-2F0E-482D-8FA7-EF67DE86F183}" presName="vert1" presStyleCnt="0"/>
      <dgm:spPr/>
    </dgm:pt>
    <dgm:pt modelId="{ABE7BC1A-C7B5-4CCC-AF0D-43FFFC05BA8D}" type="pres">
      <dgm:prSet presAssocID="{D9CA858C-C44E-4565-BA7D-17A6B921DB76}" presName="thickLine" presStyleLbl="alignNode1" presStyleIdx="6" presStyleCnt="9"/>
      <dgm:spPr/>
    </dgm:pt>
    <dgm:pt modelId="{F7EE217A-0A43-4EBE-BEC1-4F9379EDABF5}" type="pres">
      <dgm:prSet presAssocID="{D9CA858C-C44E-4565-BA7D-17A6B921DB76}" presName="horz1" presStyleCnt="0"/>
      <dgm:spPr/>
    </dgm:pt>
    <dgm:pt modelId="{FF240B3A-00FD-40EC-BC5A-047D16074A49}" type="pres">
      <dgm:prSet presAssocID="{D9CA858C-C44E-4565-BA7D-17A6B921DB76}" presName="tx1" presStyleLbl="revTx" presStyleIdx="6" presStyleCnt="9"/>
      <dgm:spPr/>
      <dgm:t>
        <a:bodyPr/>
        <a:lstStyle/>
        <a:p>
          <a:endParaRPr lang="en-US"/>
        </a:p>
      </dgm:t>
    </dgm:pt>
    <dgm:pt modelId="{92552A2F-19F0-4A09-B511-0815942F0F93}" type="pres">
      <dgm:prSet presAssocID="{D9CA858C-C44E-4565-BA7D-17A6B921DB76}" presName="vert1" presStyleCnt="0"/>
      <dgm:spPr/>
    </dgm:pt>
    <dgm:pt modelId="{51664593-3FDF-4267-B6BD-B09FBB0DEFE5}" type="pres">
      <dgm:prSet presAssocID="{CF2A81AD-965C-419C-821A-B8F7559AB217}" presName="thickLine" presStyleLbl="alignNode1" presStyleIdx="7" presStyleCnt="9"/>
      <dgm:spPr/>
    </dgm:pt>
    <dgm:pt modelId="{19B0B680-F6A1-493C-A15B-F44BF508BA30}" type="pres">
      <dgm:prSet presAssocID="{CF2A81AD-965C-419C-821A-B8F7559AB217}" presName="horz1" presStyleCnt="0"/>
      <dgm:spPr/>
    </dgm:pt>
    <dgm:pt modelId="{F8B87119-A242-45A0-B88F-854DCD90756F}" type="pres">
      <dgm:prSet presAssocID="{CF2A81AD-965C-419C-821A-B8F7559AB217}" presName="tx1" presStyleLbl="revTx" presStyleIdx="7" presStyleCnt="9"/>
      <dgm:spPr/>
      <dgm:t>
        <a:bodyPr/>
        <a:lstStyle/>
        <a:p>
          <a:endParaRPr lang="en-US"/>
        </a:p>
      </dgm:t>
    </dgm:pt>
    <dgm:pt modelId="{077D721C-A005-46E6-9FD7-2A6592FAB879}" type="pres">
      <dgm:prSet presAssocID="{CF2A81AD-965C-419C-821A-B8F7559AB217}" presName="vert1" presStyleCnt="0"/>
      <dgm:spPr/>
    </dgm:pt>
    <dgm:pt modelId="{96A5B19A-BC53-48F0-A8FB-43ED851A0F81}" type="pres">
      <dgm:prSet presAssocID="{8BE3E959-B9BC-4953-BE1F-9CD23853D693}" presName="thickLine" presStyleLbl="alignNode1" presStyleIdx="8" presStyleCnt="9"/>
      <dgm:spPr/>
    </dgm:pt>
    <dgm:pt modelId="{2837185F-805D-45A6-822E-222F2EDE490D}" type="pres">
      <dgm:prSet presAssocID="{8BE3E959-B9BC-4953-BE1F-9CD23853D693}" presName="horz1" presStyleCnt="0"/>
      <dgm:spPr/>
    </dgm:pt>
    <dgm:pt modelId="{5104D871-5D52-4A97-8E29-43D69DFA90AF}" type="pres">
      <dgm:prSet presAssocID="{8BE3E959-B9BC-4953-BE1F-9CD23853D693}" presName="tx1" presStyleLbl="revTx" presStyleIdx="8" presStyleCnt="9"/>
      <dgm:spPr/>
      <dgm:t>
        <a:bodyPr/>
        <a:lstStyle/>
        <a:p>
          <a:endParaRPr lang="en-US"/>
        </a:p>
      </dgm:t>
    </dgm:pt>
    <dgm:pt modelId="{9FCC98E3-9554-40F5-A1E7-CC29E2407023}" type="pres">
      <dgm:prSet presAssocID="{8BE3E959-B9BC-4953-BE1F-9CD23853D693}" presName="vert1" presStyleCnt="0"/>
      <dgm:spPr/>
    </dgm:pt>
  </dgm:ptLst>
  <dgm:cxnLst>
    <dgm:cxn modelId="{EFACA90A-3CD3-4EC1-A79F-55C32507B69C}" type="presOf" srcId="{945C7CF4-AC5A-4D2D-945B-2EC49071F500}" destId="{680F3AAA-9CB9-4494-8345-86B670B01061}" srcOrd="0" destOrd="0" presId="urn:microsoft.com/office/officeart/2008/layout/LinedList"/>
    <dgm:cxn modelId="{CBDF7118-EAA8-4D2C-8CA2-B8F9D398452A}" type="presOf" srcId="{CF2A81AD-965C-419C-821A-B8F7559AB217}" destId="{F8B87119-A242-45A0-B88F-854DCD90756F}" srcOrd="0" destOrd="0" presId="urn:microsoft.com/office/officeart/2008/layout/LinedList"/>
    <dgm:cxn modelId="{D5CFFD51-C58E-4F31-B71A-A8CD26AD7899}" type="presOf" srcId="{99CEBF25-C809-42D1-8F8B-E0366F503DF3}" destId="{C3DB51E0-15FE-4464-8DBD-C041CFDF2267}" srcOrd="0" destOrd="0" presId="urn:microsoft.com/office/officeart/2008/layout/LinedList"/>
    <dgm:cxn modelId="{A934FAAE-BF57-404E-BF3B-99D0723025DF}" srcId="{945C7CF4-AC5A-4D2D-945B-2EC49071F500}" destId="{8BE3E959-B9BC-4953-BE1F-9CD23853D693}" srcOrd="8" destOrd="0" parTransId="{44F138AC-4367-49E2-9237-19200C9094EF}" sibTransId="{3523ACE1-7393-4B9D-9B07-3B3B6F2114BA}"/>
    <dgm:cxn modelId="{A54DFCFD-9C3C-458E-8760-D7DEFF97B998}" type="presOf" srcId="{8BE3E959-B9BC-4953-BE1F-9CD23853D693}" destId="{5104D871-5D52-4A97-8E29-43D69DFA90AF}" srcOrd="0" destOrd="0" presId="urn:microsoft.com/office/officeart/2008/layout/LinedList"/>
    <dgm:cxn modelId="{07329ADF-1442-46A9-9635-C95557B51539}" type="presOf" srcId="{3F229544-7AEF-4B6B-8DF0-502D8F77CE6B}" destId="{F19FF51C-1E1C-47DE-9E79-334C8CA5D8DD}" srcOrd="0" destOrd="0" presId="urn:microsoft.com/office/officeart/2008/layout/LinedList"/>
    <dgm:cxn modelId="{272B403E-9450-4122-9CF8-5730417CA207}" srcId="{945C7CF4-AC5A-4D2D-945B-2EC49071F500}" destId="{B08588E6-A7E1-4D37-977E-AB60ECC9EB3B}" srcOrd="4" destOrd="0" parTransId="{255DC4BF-1766-49A1-AC04-25EF554E9656}" sibTransId="{0BDB8ED5-AC2B-460C-B034-785DB16E936F}"/>
    <dgm:cxn modelId="{7C3AB5D8-BA91-40C0-85CC-93D18713D850}" type="presOf" srcId="{D9CA858C-C44E-4565-BA7D-17A6B921DB76}" destId="{FF240B3A-00FD-40EC-BC5A-047D16074A49}" srcOrd="0" destOrd="0" presId="urn:microsoft.com/office/officeart/2008/layout/LinedList"/>
    <dgm:cxn modelId="{EE936D7D-24DC-42E6-94C9-3DC4D006BFBE}" srcId="{945C7CF4-AC5A-4D2D-945B-2EC49071F500}" destId="{00A608A0-95B8-4277-AD39-5B43C3031BFB}" srcOrd="2" destOrd="0" parTransId="{C9A6D55C-653F-4198-ABF8-156159EDA712}" sibTransId="{6209CBE0-D96E-44E7-AEFB-0E4E6888D4B7}"/>
    <dgm:cxn modelId="{255BF3E6-A77F-4209-B729-57CA7EB6E17E}" srcId="{945C7CF4-AC5A-4D2D-945B-2EC49071F500}" destId="{D9CA858C-C44E-4565-BA7D-17A6B921DB76}" srcOrd="6" destOrd="0" parTransId="{57A37B67-5F31-4C9E-914D-BF6A8CDD2556}" sibTransId="{A1C9EE58-24BA-4590-88E7-C761CEE3B613}"/>
    <dgm:cxn modelId="{B79E3175-D629-418F-B529-83AB5E7D5509}" srcId="{945C7CF4-AC5A-4D2D-945B-2EC49071F500}" destId="{5DDEBEB0-2F0E-482D-8FA7-EF67DE86F183}" srcOrd="5" destOrd="0" parTransId="{432402B6-A3BE-47B8-B102-926DECA1ACA8}" sibTransId="{6A1D622C-563F-4EB0-9BA3-A52C1E293281}"/>
    <dgm:cxn modelId="{6E7ED36C-23DE-4926-B62A-FC0374FF586F}" type="presOf" srcId="{5DDEBEB0-2F0E-482D-8FA7-EF67DE86F183}" destId="{288F7A82-31F8-437B-8B03-40FADC8F353F}" srcOrd="0" destOrd="0" presId="urn:microsoft.com/office/officeart/2008/layout/LinedList"/>
    <dgm:cxn modelId="{20FBAEA8-C850-45A0-A648-E39F85ED0C73}" srcId="{945C7CF4-AC5A-4D2D-945B-2EC49071F500}" destId="{3F229544-7AEF-4B6B-8DF0-502D8F77CE6B}" srcOrd="0" destOrd="0" parTransId="{71DB4BC9-C940-4715-8525-1B5F45BDFCE6}" sibTransId="{A056D0E1-DC26-4BA6-AB03-B76E21A3E176}"/>
    <dgm:cxn modelId="{4A0C4461-0AE8-4A07-9565-390B61C29AB0}" type="presOf" srcId="{00A608A0-95B8-4277-AD39-5B43C3031BFB}" destId="{64158692-95E4-4431-8F70-0DA148B18492}" srcOrd="0" destOrd="0" presId="urn:microsoft.com/office/officeart/2008/layout/LinedList"/>
    <dgm:cxn modelId="{BA459333-58A7-48AF-B498-644A1FBF533C}" srcId="{945C7CF4-AC5A-4D2D-945B-2EC49071F500}" destId="{CF2A81AD-965C-419C-821A-B8F7559AB217}" srcOrd="7" destOrd="0" parTransId="{960C0D58-72B9-4619-B79A-195393B2EEE0}" sibTransId="{C0FB60C8-7CD6-4F08-A3EE-5AAB86DC27D0}"/>
    <dgm:cxn modelId="{55CEE91A-395D-4BD9-B570-988CC8292945}" type="presOf" srcId="{B08588E6-A7E1-4D37-977E-AB60ECC9EB3B}" destId="{2F083795-5084-41BF-B020-5A18265D6B60}" srcOrd="0" destOrd="0" presId="urn:microsoft.com/office/officeart/2008/layout/LinedList"/>
    <dgm:cxn modelId="{E3E03266-0D53-4A16-A123-E9047F833855}" type="presOf" srcId="{F564A886-CB41-4390-B427-20D136A40679}" destId="{30FBCF51-6E81-4610-AF28-569855A5288C}" srcOrd="0" destOrd="0" presId="urn:microsoft.com/office/officeart/2008/layout/LinedList"/>
    <dgm:cxn modelId="{1ABE3A1D-CF6A-4CFE-82F8-C39EC99F2A94}" srcId="{945C7CF4-AC5A-4D2D-945B-2EC49071F500}" destId="{F564A886-CB41-4390-B427-20D136A40679}" srcOrd="1" destOrd="0" parTransId="{DA01B9A9-B154-4E23-AB79-3456126C740A}" sibTransId="{EE65F338-4423-4AD6-A4BB-2509441039C0}"/>
    <dgm:cxn modelId="{25657D75-4191-47BA-B89C-CE0FF730C7A0}" srcId="{945C7CF4-AC5A-4D2D-945B-2EC49071F500}" destId="{99CEBF25-C809-42D1-8F8B-E0366F503DF3}" srcOrd="3" destOrd="0" parTransId="{FA1A1449-CEC7-406B-B68A-064B962BBA72}" sibTransId="{C95AE58E-4269-4A78-8F80-370132394009}"/>
    <dgm:cxn modelId="{9663AAFD-4FB7-4B89-A442-11C3EC96A37E}" type="presParOf" srcId="{680F3AAA-9CB9-4494-8345-86B670B01061}" destId="{CA5553DF-BA42-4C31-9811-3C7B851373C7}" srcOrd="0" destOrd="0" presId="urn:microsoft.com/office/officeart/2008/layout/LinedList"/>
    <dgm:cxn modelId="{72445CBF-5F6D-4179-AA5E-BBC6F55A9968}" type="presParOf" srcId="{680F3AAA-9CB9-4494-8345-86B670B01061}" destId="{E596555C-1B3B-4D30-AAD1-5F1B8AD4185A}" srcOrd="1" destOrd="0" presId="urn:microsoft.com/office/officeart/2008/layout/LinedList"/>
    <dgm:cxn modelId="{7E6F4699-B45D-416A-A071-616722858710}" type="presParOf" srcId="{E596555C-1B3B-4D30-AAD1-5F1B8AD4185A}" destId="{F19FF51C-1E1C-47DE-9E79-334C8CA5D8DD}" srcOrd="0" destOrd="0" presId="urn:microsoft.com/office/officeart/2008/layout/LinedList"/>
    <dgm:cxn modelId="{1E751C1F-B376-4ECE-B1E5-D0D238B10762}" type="presParOf" srcId="{E596555C-1B3B-4D30-AAD1-5F1B8AD4185A}" destId="{0381B255-CD50-4175-8058-868ACC3AF00F}" srcOrd="1" destOrd="0" presId="urn:microsoft.com/office/officeart/2008/layout/LinedList"/>
    <dgm:cxn modelId="{82F4449B-89D6-4741-9FC1-20D4B8372CDD}" type="presParOf" srcId="{680F3AAA-9CB9-4494-8345-86B670B01061}" destId="{062BC560-785F-41E9-8330-6C762B0B295F}" srcOrd="2" destOrd="0" presId="urn:microsoft.com/office/officeart/2008/layout/LinedList"/>
    <dgm:cxn modelId="{C9E6DAC0-5824-4B8F-BA58-B96D258B3ACA}" type="presParOf" srcId="{680F3AAA-9CB9-4494-8345-86B670B01061}" destId="{162F3C70-0F37-4A5A-A556-351F45F684BD}" srcOrd="3" destOrd="0" presId="urn:microsoft.com/office/officeart/2008/layout/LinedList"/>
    <dgm:cxn modelId="{199ABE03-D05F-4642-AF6B-A4B2A22ADDEF}" type="presParOf" srcId="{162F3C70-0F37-4A5A-A556-351F45F684BD}" destId="{30FBCF51-6E81-4610-AF28-569855A5288C}" srcOrd="0" destOrd="0" presId="urn:microsoft.com/office/officeart/2008/layout/LinedList"/>
    <dgm:cxn modelId="{E48FEC1A-A29B-4D74-8B13-A004FBF57AB5}" type="presParOf" srcId="{162F3C70-0F37-4A5A-A556-351F45F684BD}" destId="{C9EA253E-6CE6-4D3F-9386-E9EA5E8E976C}" srcOrd="1" destOrd="0" presId="urn:microsoft.com/office/officeart/2008/layout/LinedList"/>
    <dgm:cxn modelId="{A50FEE7C-6F94-4139-8704-40CC83C75C3D}" type="presParOf" srcId="{680F3AAA-9CB9-4494-8345-86B670B01061}" destId="{D3E2A199-59CE-4790-8B29-63402AF0CC89}" srcOrd="4" destOrd="0" presId="urn:microsoft.com/office/officeart/2008/layout/LinedList"/>
    <dgm:cxn modelId="{EBE95529-F1C3-45B9-93C5-5A4BC1CDA4F5}" type="presParOf" srcId="{680F3AAA-9CB9-4494-8345-86B670B01061}" destId="{A8DCEA29-759F-4870-BCA8-CDE9F866779E}" srcOrd="5" destOrd="0" presId="urn:microsoft.com/office/officeart/2008/layout/LinedList"/>
    <dgm:cxn modelId="{57EB484D-C2A2-4611-9348-1F4B569FDE10}" type="presParOf" srcId="{A8DCEA29-759F-4870-BCA8-CDE9F866779E}" destId="{64158692-95E4-4431-8F70-0DA148B18492}" srcOrd="0" destOrd="0" presId="urn:microsoft.com/office/officeart/2008/layout/LinedList"/>
    <dgm:cxn modelId="{1A4A198C-B34C-4610-8D21-A8C6A7E88080}" type="presParOf" srcId="{A8DCEA29-759F-4870-BCA8-CDE9F866779E}" destId="{505BCEC3-266E-498E-83DF-6B5F5197591E}" srcOrd="1" destOrd="0" presId="urn:microsoft.com/office/officeart/2008/layout/LinedList"/>
    <dgm:cxn modelId="{EF52FAC2-96E9-4694-A6D2-8E2543854C77}" type="presParOf" srcId="{680F3AAA-9CB9-4494-8345-86B670B01061}" destId="{B4684B5C-31D7-4778-B9EF-BE600304587D}" srcOrd="6" destOrd="0" presId="urn:microsoft.com/office/officeart/2008/layout/LinedList"/>
    <dgm:cxn modelId="{9D6295E5-BCF5-4A67-B897-FCF519E1C7EC}" type="presParOf" srcId="{680F3AAA-9CB9-4494-8345-86B670B01061}" destId="{08043D7A-F94D-4C3F-819A-CB3570EF7E8D}" srcOrd="7" destOrd="0" presId="urn:microsoft.com/office/officeart/2008/layout/LinedList"/>
    <dgm:cxn modelId="{58E5B29B-BCC3-47C1-9B22-F822EF41904C}" type="presParOf" srcId="{08043D7A-F94D-4C3F-819A-CB3570EF7E8D}" destId="{C3DB51E0-15FE-4464-8DBD-C041CFDF2267}" srcOrd="0" destOrd="0" presId="urn:microsoft.com/office/officeart/2008/layout/LinedList"/>
    <dgm:cxn modelId="{88248C4E-17BC-4C96-811B-0B1B29A6BFA7}" type="presParOf" srcId="{08043D7A-F94D-4C3F-819A-CB3570EF7E8D}" destId="{82FCCD81-EFF2-40F7-838E-33D87BFF11DF}" srcOrd="1" destOrd="0" presId="urn:microsoft.com/office/officeart/2008/layout/LinedList"/>
    <dgm:cxn modelId="{732D0E8D-E273-4CA4-BDF8-4F431B4E3812}" type="presParOf" srcId="{680F3AAA-9CB9-4494-8345-86B670B01061}" destId="{9A53B10A-9EA7-4726-86C6-1F38E6A1CA29}" srcOrd="8" destOrd="0" presId="urn:microsoft.com/office/officeart/2008/layout/LinedList"/>
    <dgm:cxn modelId="{7DDDC7FD-A7AC-48C0-A438-A6F0B8F1AD42}" type="presParOf" srcId="{680F3AAA-9CB9-4494-8345-86B670B01061}" destId="{4F284DFE-F04C-45D8-95AD-F8C59D1174A6}" srcOrd="9" destOrd="0" presId="urn:microsoft.com/office/officeart/2008/layout/LinedList"/>
    <dgm:cxn modelId="{8AB0588A-B612-494C-9A2A-E478D903F845}" type="presParOf" srcId="{4F284DFE-F04C-45D8-95AD-F8C59D1174A6}" destId="{2F083795-5084-41BF-B020-5A18265D6B60}" srcOrd="0" destOrd="0" presId="urn:microsoft.com/office/officeart/2008/layout/LinedList"/>
    <dgm:cxn modelId="{8F51D594-6661-40D4-A976-3B60BC832618}" type="presParOf" srcId="{4F284DFE-F04C-45D8-95AD-F8C59D1174A6}" destId="{323FE1FB-440D-4D4E-BC50-E8FA1F38E059}" srcOrd="1" destOrd="0" presId="urn:microsoft.com/office/officeart/2008/layout/LinedList"/>
    <dgm:cxn modelId="{F04FD664-26F1-4D94-B132-F66501CBE66B}" type="presParOf" srcId="{680F3AAA-9CB9-4494-8345-86B670B01061}" destId="{C0A82128-2049-466C-8F1C-E824D873887B}" srcOrd="10" destOrd="0" presId="urn:microsoft.com/office/officeart/2008/layout/LinedList"/>
    <dgm:cxn modelId="{06598A17-698B-4189-9968-F4BA35DF7A61}" type="presParOf" srcId="{680F3AAA-9CB9-4494-8345-86B670B01061}" destId="{4783DC2E-3DF4-4AAC-8F76-3AFF4F63B7F5}" srcOrd="11" destOrd="0" presId="urn:microsoft.com/office/officeart/2008/layout/LinedList"/>
    <dgm:cxn modelId="{EBF9E26E-E3FF-4F3C-AC48-C3CCDC2B8104}" type="presParOf" srcId="{4783DC2E-3DF4-4AAC-8F76-3AFF4F63B7F5}" destId="{288F7A82-31F8-437B-8B03-40FADC8F353F}" srcOrd="0" destOrd="0" presId="urn:microsoft.com/office/officeart/2008/layout/LinedList"/>
    <dgm:cxn modelId="{C2752FCF-C373-47EE-908C-0DC7F23550A2}" type="presParOf" srcId="{4783DC2E-3DF4-4AAC-8F76-3AFF4F63B7F5}" destId="{411DCEDE-F6B4-46D7-9878-497D58DF457E}" srcOrd="1" destOrd="0" presId="urn:microsoft.com/office/officeart/2008/layout/LinedList"/>
    <dgm:cxn modelId="{037C98DA-12D7-425F-8681-9147A5142024}" type="presParOf" srcId="{680F3AAA-9CB9-4494-8345-86B670B01061}" destId="{ABE7BC1A-C7B5-4CCC-AF0D-43FFFC05BA8D}" srcOrd="12" destOrd="0" presId="urn:microsoft.com/office/officeart/2008/layout/LinedList"/>
    <dgm:cxn modelId="{FEBE5BA1-1D79-4531-A27F-AC1358B3C287}" type="presParOf" srcId="{680F3AAA-9CB9-4494-8345-86B670B01061}" destId="{F7EE217A-0A43-4EBE-BEC1-4F9379EDABF5}" srcOrd="13" destOrd="0" presId="urn:microsoft.com/office/officeart/2008/layout/LinedList"/>
    <dgm:cxn modelId="{572B1191-D7A2-4891-957B-3DC01BCD93CB}" type="presParOf" srcId="{F7EE217A-0A43-4EBE-BEC1-4F9379EDABF5}" destId="{FF240B3A-00FD-40EC-BC5A-047D16074A49}" srcOrd="0" destOrd="0" presId="urn:microsoft.com/office/officeart/2008/layout/LinedList"/>
    <dgm:cxn modelId="{BAF51EDB-B777-45CC-A7D9-DB280AEA6865}" type="presParOf" srcId="{F7EE217A-0A43-4EBE-BEC1-4F9379EDABF5}" destId="{92552A2F-19F0-4A09-B511-0815942F0F93}" srcOrd="1" destOrd="0" presId="urn:microsoft.com/office/officeart/2008/layout/LinedList"/>
    <dgm:cxn modelId="{07E1E8D7-1739-4D26-9789-0E21FE785A9A}" type="presParOf" srcId="{680F3AAA-9CB9-4494-8345-86B670B01061}" destId="{51664593-3FDF-4267-B6BD-B09FBB0DEFE5}" srcOrd="14" destOrd="0" presId="urn:microsoft.com/office/officeart/2008/layout/LinedList"/>
    <dgm:cxn modelId="{DC6EB19C-8F7C-41E8-B2D9-C32E01216E2A}" type="presParOf" srcId="{680F3AAA-9CB9-4494-8345-86B670B01061}" destId="{19B0B680-F6A1-493C-A15B-F44BF508BA30}" srcOrd="15" destOrd="0" presId="urn:microsoft.com/office/officeart/2008/layout/LinedList"/>
    <dgm:cxn modelId="{11825641-1DAF-4A88-B4CC-52B357BE87BB}" type="presParOf" srcId="{19B0B680-F6A1-493C-A15B-F44BF508BA30}" destId="{F8B87119-A242-45A0-B88F-854DCD90756F}" srcOrd="0" destOrd="0" presId="urn:microsoft.com/office/officeart/2008/layout/LinedList"/>
    <dgm:cxn modelId="{3BE93678-14A7-4CE7-875A-D45C8129D517}" type="presParOf" srcId="{19B0B680-F6A1-493C-A15B-F44BF508BA30}" destId="{077D721C-A005-46E6-9FD7-2A6592FAB879}" srcOrd="1" destOrd="0" presId="urn:microsoft.com/office/officeart/2008/layout/LinedList"/>
    <dgm:cxn modelId="{A183E673-647B-49B5-B8CF-358BC1F634DD}" type="presParOf" srcId="{680F3AAA-9CB9-4494-8345-86B670B01061}" destId="{96A5B19A-BC53-48F0-A8FB-43ED851A0F81}" srcOrd="16" destOrd="0" presId="urn:microsoft.com/office/officeart/2008/layout/LinedList"/>
    <dgm:cxn modelId="{568CEF69-0F7A-4051-AB1A-C088DF67C2BD}" type="presParOf" srcId="{680F3AAA-9CB9-4494-8345-86B670B01061}" destId="{2837185F-805D-45A6-822E-222F2EDE490D}" srcOrd="17" destOrd="0" presId="urn:microsoft.com/office/officeart/2008/layout/LinedList"/>
    <dgm:cxn modelId="{95ECB097-F79A-436B-A0F3-931E6575F529}" type="presParOf" srcId="{2837185F-805D-45A6-822E-222F2EDE490D}" destId="{5104D871-5D52-4A97-8E29-43D69DFA90AF}" srcOrd="0" destOrd="0" presId="urn:microsoft.com/office/officeart/2008/layout/LinedList"/>
    <dgm:cxn modelId="{77721E70-82EF-4638-8143-2D752551E607}" type="presParOf" srcId="{2837185F-805D-45A6-822E-222F2EDE490D}" destId="{9FCC98E3-9554-40F5-A1E7-CC29E2407023}"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531D6A-1E31-4F86-943A-26DFBD376B23}">
      <dsp:nvSpPr>
        <dsp:cNvPr id="0" name=""/>
        <dsp:cNvSpPr/>
      </dsp:nvSpPr>
      <dsp:spPr>
        <a:xfrm>
          <a:off x="76179" y="0"/>
          <a:ext cx="7391408" cy="3728720"/>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0CECE3-0728-487B-8B21-552048C0895D}">
      <dsp:nvSpPr>
        <dsp:cNvPr id="0" name=""/>
        <dsp:cNvSpPr/>
      </dsp:nvSpPr>
      <dsp:spPr>
        <a:xfrm>
          <a:off x="1219201" y="2438399"/>
          <a:ext cx="169062" cy="16906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C6A291E-E26D-40A5-8320-438431C3D52D}">
      <dsp:nvSpPr>
        <dsp:cNvPr id="0" name=""/>
        <dsp:cNvSpPr/>
      </dsp:nvSpPr>
      <dsp:spPr>
        <a:xfrm>
          <a:off x="1981207" y="685803"/>
          <a:ext cx="1351569" cy="5369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583" tIns="0" rIns="0" bIns="0" numCol="1" spcCol="1270" anchor="t" anchorCtr="0">
          <a:noAutofit/>
        </a:bodyPr>
        <a:lstStyle/>
        <a:p>
          <a:pPr lvl="0" algn="ctr" defTabSz="889000">
            <a:lnSpc>
              <a:spcPct val="90000"/>
            </a:lnSpc>
            <a:spcBef>
              <a:spcPct val="0"/>
            </a:spcBef>
            <a:spcAft>
              <a:spcPct val="35000"/>
            </a:spcAft>
          </a:pPr>
          <a:r>
            <a:rPr lang="en-US" sz="2000" b="1" kern="1200" dirty="0" smtClean="0">
              <a:solidFill>
                <a:schemeClr val="bg1"/>
              </a:solidFill>
            </a:rPr>
            <a:t>Niche Dating Sites</a:t>
          </a:r>
          <a:endParaRPr lang="en-US" sz="2000" b="1" kern="1200" dirty="0">
            <a:solidFill>
              <a:schemeClr val="bg1"/>
            </a:solidFill>
          </a:endParaRPr>
        </a:p>
      </dsp:txBody>
      <dsp:txXfrm>
        <a:off x="1981207" y="685803"/>
        <a:ext cx="1351569" cy="536967"/>
      </dsp:txXfrm>
    </dsp:sp>
    <dsp:sp modelId="{8C9AD1DA-D4CC-412A-A9AC-C53D0E7B246D}">
      <dsp:nvSpPr>
        <dsp:cNvPr id="0" name=""/>
        <dsp:cNvSpPr/>
      </dsp:nvSpPr>
      <dsp:spPr>
        <a:xfrm>
          <a:off x="2743200" y="1523999"/>
          <a:ext cx="305612" cy="30561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1FA238-614E-4AEB-8148-2C0153D6EBC7}">
      <dsp:nvSpPr>
        <dsp:cNvPr id="0" name=""/>
        <dsp:cNvSpPr/>
      </dsp:nvSpPr>
      <dsp:spPr>
        <a:xfrm>
          <a:off x="533402" y="3047997"/>
          <a:ext cx="1487416" cy="9915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1938" tIns="0" rIns="0" bIns="0" numCol="1" spcCol="1270" anchor="t" anchorCtr="0">
          <a:noAutofit/>
        </a:bodyPr>
        <a:lstStyle/>
        <a:p>
          <a:pPr lvl="0" algn="ctr" defTabSz="889000">
            <a:lnSpc>
              <a:spcPct val="90000"/>
            </a:lnSpc>
            <a:spcBef>
              <a:spcPct val="0"/>
            </a:spcBef>
            <a:spcAft>
              <a:spcPct val="35000"/>
            </a:spcAft>
          </a:pPr>
          <a:r>
            <a:rPr lang="en-US" sz="2000" b="1" kern="1200" dirty="0" smtClean="0">
              <a:solidFill>
                <a:schemeClr val="bg1"/>
              </a:solidFill>
            </a:rPr>
            <a:t>User Homepages</a:t>
          </a:r>
        </a:p>
      </dsp:txBody>
      <dsp:txXfrm>
        <a:off x="533402" y="3047997"/>
        <a:ext cx="1487416" cy="991550"/>
      </dsp:txXfrm>
    </dsp:sp>
    <dsp:sp modelId="{8309C066-1AC5-4D31-9DA5-7A88A56DC0F5}">
      <dsp:nvSpPr>
        <dsp:cNvPr id="0" name=""/>
        <dsp:cNvSpPr/>
      </dsp:nvSpPr>
      <dsp:spPr>
        <a:xfrm>
          <a:off x="4876798" y="914400"/>
          <a:ext cx="422656" cy="42265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1B6D2A9-C267-4116-B44A-3B65B02690A9}">
      <dsp:nvSpPr>
        <dsp:cNvPr id="0" name=""/>
        <dsp:cNvSpPr/>
      </dsp:nvSpPr>
      <dsp:spPr>
        <a:xfrm>
          <a:off x="4151387" y="1600191"/>
          <a:ext cx="1792212" cy="88392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3957" tIns="0" rIns="0" bIns="0" numCol="1" spcCol="1270" anchor="t" anchorCtr="0">
          <a:noAutofit/>
        </a:bodyPr>
        <a:lstStyle/>
        <a:p>
          <a:pPr lvl="0" algn="ctr" defTabSz="889000">
            <a:lnSpc>
              <a:spcPct val="90000"/>
            </a:lnSpc>
            <a:spcBef>
              <a:spcPct val="0"/>
            </a:spcBef>
            <a:spcAft>
              <a:spcPct val="35000"/>
            </a:spcAft>
          </a:pPr>
          <a:r>
            <a:rPr lang="en-US" sz="2000" b="1" kern="1200" dirty="0" smtClean="0">
              <a:solidFill>
                <a:schemeClr val="bg1"/>
              </a:solidFill>
            </a:rPr>
            <a:t>Open Communities</a:t>
          </a:r>
          <a:endParaRPr lang="en-US" sz="2000" b="1" kern="1200" dirty="0">
            <a:solidFill>
              <a:schemeClr val="bg1"/>
            </a:solidFill>
          </a:endParaRPr>
        </a:p>
      </dsp:txBody>
      <dsp:txXfrm>
        <a:off x="4151387" y="1600191"/>
        <a:ext cx="1792212" cy="88392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5553DF-BA42-4C31-9811-3C7B851373C7}">
      <dsp:nvSpPr>
        <dsp:cNvPr id="0" name=""/>
        <dsp:cNvSpPr/>
      </dsp:nvSpPr>
      <dsp:spPr>
        <a:xfrm>
          <a:off x="0" y="552"/>
          <a:ext cx="89154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F19FF51C-1E1C-47DE-9E79-334C8CA5D8DD}">
      <dsp:nvSpPr>
        <dsp:cNvPr id="0" name=""/>
        <dsp:cNvSpPr/>
      </dsp:nvSpPr>
      <dsp:spPr>
        <a:xfrm>
          <a:off x="0" y="552"/>
          <a:ext cx="8915400" cy="502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kern="1200" baseline="0" dirty="0" smtClean="0">
              <a:solidFill>
                <a:schemeClr val="tx1"/>
              </a:solidFill>
            </a:rPr>
            <a:t>Links to Other Users</a:t>
          </a:r>
          <a:endParaRPr lang="en-US" sz="2200" kern="1200" baseline="0" dirty="0">
            <a:solidFill>
              <a:schemeClr val="tx1"/>
            </a:solidFill>
          </a:endParaRPr>
        </a:p>
      </dsp:txBody>
      <dsp:txXfrm>
        <a:off x="0" y="552"/>
        <a:ext cx="8915400" cy="502761"/>
      </dsp:txXfrm>
    </dsp:sp>
    <dsp:sp modelId="{062BC560-785F-41E9-8330-6C762B0B295F}">
      <dsp:nvSpPr>
        <dsp:cNvPr id="0" name=""/>
        <dsp:cNvSpPr/>
      </dsp:nvSpPr>
      <dsp:spPr>
        <a:xfrm>
          <a:off x="0" y="503314"/>
          <a:ext cx="89154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30FBCF51-6E81-4610-AF28-569855A5288C}">
      <dsp:nvSpPr>
        <dsp:cNvPr id="0" name=""/>
        <dsp:cNvSpPr/>
      </dsp:nvSpPr>
      <dsp:spPr>
        <a:xfrm>
          <a:off x="0" y="503314"/>
          <a:ext cx="8915400" cy="502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kern="1200" baseline="0" dirty="0" smtClean="0">
              <a:solidFill>
                <a:schemeClr val="tx1"/>
              </a:solidFill>
            </a:rPr>
            <a:t>Public Messages</a:t>
          </a:r>
        </a:p>
      </dsp:txBody>
      <dsp:txXfrm>
        <a:off x="0" y="503314"/>
        <a:ext cx="8915400" cy="502761"/>
      </dsp:txXfrm>
    </dsp:sp>
    <dsp:sp modelId="{D3E2A199-59CE-4790-8B29-63402AF0CC89}">
      <dsp:nvSpPr>
        <dsp:cNvPr id="0" name=""/>
        <dsp:cNvSpPr/>
      </dsp:nvSpPr>
      <dsp:spPr>
        <a:xfrm>
          <a:off x="0" y="1006076"/>
          <a:ext cx="89154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64158692-95E4-4431-8F70-0DA148B18492}">
      <dsp:nvSpPr>
        <dsp:cNvPr id="0" name=""/>
        <dsp:cNvSpPr/>
      </dsp:nvSpPr>
      <dsp:spPr>
        <a:xfrm>
          <a:off x="0" y="1006076"/>
          <a:ext cx="8915400" cy="502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kern="1200" baseline="0" dirty="0" smtClean="0">
              <a:solidFill>
                <a:schemeClr val="tx1"/>
              </a:solidFill>
            </a:rPr>
            <a:t>Private Messages</a:t>
          </a:r>
        </a:p>
      </dsp:txBody>
      <dsp:txXfrm>
        <a:off x="0" y="1006076"/>
        <a:ext cx="8915400" cy="502761"/>
      </dsp:txXfrm>
    </dsp:sp>
    <dsp:sp modelId="{B4684B5C-31D7-4778-B9EF-BE600304587D}">
      <dsp:nvSpPr>
        <dsp:cNvPr id="0" name=""/>
        <dsp:cNvSpPr/>
      </dsp:nvSpPr>
      <dsp:spPr>
        <a:xfrm>
          <a:off x="0" y="1508838"/>
          <a:ext cx="89154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C3DB51E0-15FE-4464-8DBD-C041CFDF2267}">
      <dsp:nvSpPr>
        <dsp:cNvPr id="0" name=""/>
        <dsp:cNvSpPr/>
      </dsp:nvSpPr>
      <dsp:spPr>
        <a:xfrm>
          <a:off x="0" y="1508838"/>
          <a:ext cx="8915400" cy="502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kern="1200" baseline="0" dirty="0" smtClean="0">
              <a:solidFill>
                <a:schemeClr val="tx1"/>
              </a:solidFill>
            </a:rPr>
            <a:t>Chat</a:t>
          </a:r>
        </a:p>
      </dsp:txBody>
      <dsp:txXfrm>
        <a:off x="0" y="1508838"/>
        <a:ext cx="8915400" cy="502761"/>
      </dsp:txXfrm>
    </dsp:sp>
    <dsp:sp modelId="{9A53B10A-9EA7-4726-86C6-1F38E6A1CA29}">
      <dsp:nvSpPr>
        <dsp:cNvPr id="0" name=""/>
        <dsp:cNvSpPr/>
      </dsp:nvSpPr>
      <dsp:spPr>
        <a:xfrm>
          <a:off x="0" y="2011600"/>
          <a:ext cx="89154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2F083795-5084-41BF-B020-5A18265D6B60}">
      <dsp:nvSpPr>
        <dsp:cNvPr id="0" name=""/>
        <dsp:cNvSpPr/>
      </dsp:nvSpPr>
      <dsp:spPr>
        <a:xfrm>
          <a:off x="0" y="2011600"/>
          <a:ext cx="8915400" cy="502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kern="1200" baseline="0" dirty="0" smtClean="0">
              <a:solidFill>
                <a:schemeClr val="tx1"/>
              </a:solidFill>
            </a:rPr>
            <a:t>Photos</a:t>
          </a:r>
        </a:p>
      </dsp:txBody>
      <dsp:txXfrm>
        <a:off x="0" y="2011600"/>
        <a:ext cx="8915400" cy="502761"/>
      </dsp:txXfrm>
    </dsp:sp>
    <dsp:sp modelId="{C0A82128-2049-466C-8F1C-E824D873887B}">
      <dsp:nvSpPr>
        <dsp:cNvPr id="0" name=""/>
        <dsp:cNvSpPr/>
      </dsp:nvSpPr>
      <dsp:spPr>
        <a:xfrm>
          <a:off x="0" y="2514361"/>
          <a:ext cx="89154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288F7A82-31F8-437B-8B03-40FADC8F353F}">
      <dsp:nvSpPr>
        <dsp:cNvPr id="0" name=""/>
        <dsp:cNvSpPr/>
      </dsp:nvSpPr>
      <dsp:spPr>
        <a:xfrm>
          <a:off x="0" y="2514361"/>
          <a:ext cx="8915400" cy="502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en-US" sz="2200" kern="1200" baseline="0" dirty="0" smtClean="0">
              <a:solidFill>
                <a:schemeClr val="tx1"/>
              </a:solidFill>
            </a:rPr>
            <a:t>Biographical </a:t>
          </a:r>
          <a:r>
            <a:rPr lang="en-US" sz="2200" kern="1200" dirty="0" smtClean="0">
              <a:solidFill>
                <a:schemeClr val="tx1"/>
              </a:solidFill>
            </a:rPr>
            <a:t>Information</a:t>
          </a:r>
        </a:p>
      </dsp:txBody>
      <dsp:txXfrm>
        <a:off x="0" y="2514361"/>
        <a:ext cx="8915400" cy="502761"/>
      </dsp:txXfrm>
    </dsp:sp>
    <dsp:sp modelId="{ABE7BC1A-C7B5-4CCC-AF0D-43FFFC05BA8D}">
      <dsp:nvSpPr>
        <dsp:cNvPr id="0" name=""/>
        <dsp:cNvSpPr/>
      </dsp:nvSpPr>
      <dsp:spPr>
        <a:xfrm>
          <a:off x="0" y="3017123"/>
          <a:ext cx="89154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FF240B3A-00FD-40EC-BC5A-047D16074A49}">
      <dsp:nvSpPr>
        <dsp:cNvPr id="0" name=""/>
        <dsp:cNvSpPr/>
      </dsp:nvSpPr>
      <dsp:spPr>
        <a:xfrm>
          <a:off x="0" y="3017123"/>
          <a:ext cx="8915400" cy="502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kern="1200" baseline="0" dirty="0" smtClean="0">
              <a:solidFill>
                <a:schemeClr val="tx1"/>
              </a:solidFill>
            </a:rPr>
            <a:t>Affiliations</a:t>
          </a:r>
        </a:p>
      </dsp:txBody>
      <dsp:txXfrm>
        <a:off x="0" y="3017123"/>
        <a:ext cx="8915400" cy="502761"/>
      </dsp:txXfrm>
    </dsp:sp>
    <dsp:sp modelId="{51664593-3FDF-4267-B6BD-B09FBB0DEFE5}">
      <dsp:nvSpPr>
        <dsp:cNvPr id="0" name=""/>
        <dsp:cNvSpPr/>
      </dsp:nvSpPr>
      <dsp:spPr>
        <a:xfrm>
          <a:off x="0" y="3519885"/>
          <a:ext cx="89154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F8B87119-A242-45A0-B88F-854DCD90756F}">
      <dsp:nvSpPr>
        <dsp:cNvPr id="0" name=""/>
        <dsp:cNvSpPr/>
      </dsp:nvSpPr>
      <dsp:spPr>
        <a:xfrm>
          <a:off x="0" y="3519885"/>
          <a:ext cx="8915400" cy="502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a:lnSpc>
              <a:spcPct val="90000"/>
            </a:lnSpc>
            <a:spcBef>
              <a:spcPct val="0"/>
            </a:spcBef>
            <a:spcAft>
              <a:spcPct val="35000"/>
            </a:spcAft>
          </a:pPr>
          <a:r>
            <a:rPr lang="en-US" sz="2200" kern="1200" baseline="0" dirty="0" smtClean="0">
              <a:solidFill>
                <a:schemeClr val="tx1"/>
              </a:solidFill>
            </a:rPr>
            <a:t>File </a:t>
          </a:r>
          <a:r>
            <a:rPr lang="en-US" sz="2200" kern="1200" dirty="0" smtClean="0">
              <a:solidFill>
                <a:schemeClr val="tx1"/>
              </a:solidFill>
            </a:rPr>
            <a:t>Sharing</a:t>
          </a:r>
        </a:p>
      </dsp:txBody>
      <dsp:txXfrm>
        <a:off x="0" y="3519885"/>
        <a:ext cx="8915400" cy="502761"/>
      </dsp:txXfrm>
    </dsp:sp>
    <dsp:sp modelId="{96A5B19A-BC53-48F0-A8FB-43ED851A0F81}">
      <dsp:nvSpPr>
        <dsp:cNvPr id="0" name=""/>
        <dsp:cNvSpPr/>
      </dsp:nvSpPr>
      <dsp:spPr>
        <a:xfrm>
          <a:off x="0" y="4022647"/>
          <a:ext cx="8915400"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sp>
    <dsp:sp modelId="{5104D871-5D52-4A97-8E29-43D69DFA90AF}">
      <dsp:nvSpPr>
        <dsp:cNvPr id="0" name=""/>
        <dsp:cNvSpPr/>
      </dsp:nvSpPr>
      <dsp:spPr>
        <a:xfrm>
          <a:off x="0" y="4022647"/>
          <a:ext cx="8915400" cy="50276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lvl="0" algn="l" defTabSz="977900" rtl="0">
            <a:lnSpc>
              <a:spcPct val="90000"/>
            </a:lnSpc>
            <a:spcBef>
              <a:spcPct val="0"/>
            </a:spcBef>
            <a:spcAft>
              <a:spcPct val="35000"/>
            </a:spcAft>
          </a:pPr>
          <a:r>
            <a:rPr lang="en-US" sz="2200" kern="1200" baseline="0" dirty="0" smtClean="0">
              <a:solidFill>
                <a:schemeClr val="tx1"/>
              </a:solidFill>
            </a:rPr>
            <a:t>Geolocation</a:t>
          </a:r>
        </a:p>
      </dsp:txBody>
      <dsp:txXfrm>
        <a:off x="0" y="4022647"/>
        <a:ext cx="8915400" cy="502761"/>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91DD5747-D80E-49A6-9522-B047FF2386C3}" type="datetimeFigureOut">
              <a:rPr lang="en-US" smtClean="0"/>
              <a:pPr/>
              <a:t>8/30/2012</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E99E8BE8-1EED-42D9-8FE9-A5059C64D408}" type="slidenum">
              <a:rPr lang="en-US" smtClean="0"/>
              <a:pPr/>
              <a:t>‹#›</a:t>
            </a:fld>
            <a:endParaRPr lang="en-US" dirty="0"/>
          </a:p>
        </p:txBody>
      </p:sp>
    </p:spTree>
    <p:extLst>
      <p:ext uri="{BB962C8B-B14F-4D97-AF65-F5344CB8AC3E}">
        <p14:creationId xmlns:p14="http://schemas.microsoft.com/office/powerpoint/2010/main" val="2479715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endParaRPr lang="en-US" dirty="0" smtClean="0">
              <a:ea typeface="ＭＳ Ｐゴシック" pitchFamily="34" charset="-128"/>
            </a:endParaRPr>
          </a:p>
        </p:txBody>
      </p:sp>
      <p:sp>
        <p:nvSpPr>
          <p:cNvPr id="60420" name="Slide Number Placeholder 3"/>
          <p:cNvSpPr>
            <a:spLocks noGrp="1"/>
          </p:cNvSpPr>
          <p:nvPr>
            <p:ph type="sldNum" sz="quarter" idx="5"/>
          </p:nvPr>
        </p:nvSpPr>
        <p:spPr>
          <a:noFill/>
        </p:spPr>
        <p:txBody>
          <a:bodyPr/>
          <a:lstStyle/>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endParaRPr lang="en-US" dirty="0" smtClean="0">
              <a:ea typeface="ＭＳ Ｐゴシック" pitchFamily="34" charset="-128"/>
            </a:endParaRPr>
          </a:p>
        </p:txBody>
      </p:sp>
      <p:sp>
        <p:nvSpPr>
          <p:cNvPr id="61444" name="Slide Number Placeholder 3"/>
          <p:cNvSpPr>
            <a:spLocks noGrp="1"/>
          </p:cNvSpPr>
          <p:nvPr>
            <p:ph type="sldNum" sz="quarter" idx="5"/>
          </p:nvPr>
        </p:nvSpPr>
        <p:spPr>
          <a:noFill/>
        </p:spPr>
        <p:txBody>
          <a:bodyPr/>
          <a:lstStyle/>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870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8AD78F5-FD67-40AE-9114-9FB0417E57EE}" type="slidenum">
              <a:rPr lang="en-US" smtClean="0"/>
              <a:pPr fontAlgn="base">
                <a:spcBef>
                  <a:spcPct val="0"/>
                </a:spcBef>
                <a:spcAft>
                  <a:spcPct val="0"/>
                </a:spcAft>
                <a:defRPr/>
              </a:pPr>
              <a:t>15</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Rectangle 3"/>
          <p:cNvSpPr>
            <a:spLocks noGrp="1" noChangeArrowheads="1"/>
          </p:cNvSpPr>
          <p:nvPr>
            <p:ph type="body" idx="1"/>
          </p:nvPr>
        </p:nvSpPr>
        <p:spPr bwMode="auto">
          <a:xfrm>
            <a:off x="934720" y="4415790"/>
            <a:ext cx="5140960" cy="418338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172" tIns="46587" rIns="93172" bIns="46587" numCol="1" anchor="t" anchorCtr="0" compatLnSpc="1">
            <a:prstTxWarp prst="textNoShape">
              <a:avLst/>
            </a:prstTxWarp>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6850" name="Rectangle 2"/>
          <p:cNvSpPr>
            <a:spLocks noGrp="1" noRot="1" noChangeAspect="1" noChangeArrowheads="1" noTextEdit="1"/>
          </p:cNvSpPr>
          <p:nvPr>
            <p:ph type="sldImg"/>
          </p:nvPr>
        </p:nvSpPr>
        <p:spPr>
          <a:ln/>
        </p:spPr>
      </p:sp>
      <p:sp>
        <p:nvSpPr>
          <p:cNvPr id="8468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ea typeface="ＭＳ Ｐゴシック"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pPr>
              <a:lnSpc>
                <a:spcPct val="80000"/>
              </a:lnSpc>
            </a:pPr>
            <a:endParaRPr lang="en-US" dirty="0" smtClean="0">
              <a:ea typeface="ＭＳ Ｐゴシック" pitchFamily="34" charset="-128"/>
            </a:endParaRPr>
          </a:p>
        </p:txBody>
      </p:sp>
      <p:sp>
        <p:nvSpPr>
          <p:cNvPr id="50180" name="Slide Number Placeholder 3"/>
          <p:cNvSpPr txBox="1">
            <a:spLocks noGrp="1"/>
          </p:cNvSpPr>
          <p:nvPr/>
        </p:nvSpPr>
        <p:spPr bwMode="auto">
          <a:xfrm>
            <a:off x="3972560" y="8831580"/>
            <a:ext cx="3037840" cy="464820"/>
          </a:xfrm>
          <a:prstGeom prst="rect">
            <a:avLst/>
          </a:prstGeom>
          <a:noFill/>
          <a:ln w="9525">
            <a:noFill/>
            <a:miter lim="800000"/>
            <a:headEnd/>
            <a:tailEnd/>
          </a:ln>
        </p:spPr>
        <p:txBody>
          <a:bodyPr lIns="93177" tIns="46589" rIns="93177" bIns="46589" anchor="b"/>
          <a:lstStyle/>
          <a:p>
            <a:pPr algn="r" eaLnBrk="0" hangingPunct="0"/>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9415" indent="-349415" defTabSz="465887" eaLnBrk="0" fontAlgn="base" hangingPunct="0">
              <a:spcBef>
                <a:spcPct val="20000"/>
              </a:spcBef>
              <a:spcAft>
                <a:spcPct val="0"/>
              </a:spcAft>
              <a:defRPr/>
            </a:pPr>
            <a:endParaRPr lang="en-US" dirty="0"/>
          </a:p>
        </p:txBody>
      </p:sp>
      <p:sp>
        <p:nvSpPr>
          <p:cNvPr id="4" name="Slide Number Placeholder 3"/>
          <p:cNvSpPr>
            <a:spLocks noGrp="1"/>
          </p:cNvSpPr>
          <p:nvPr>
            <p:ph type="sldNum" sz="quarter" idx="10"/>
          </p:nvPr>
        </p:nvSpPr>
        <p:spPr/>
        <p:txBody>
          <a:bodyPr/>
          <a:lstStyle/>
          <a:p>
            <a:pPr>
              <a:defRPr/>
            </a:pP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endParaRPr lang="en-US" dirty="0" smtClean="0">
              <a:ea typeface="ＭＳ Ｐゴシック" pitchFamily="34" charset="-128"/>
            </a:endParaRPr>
          </a:p>
        </p:txBody>
      </p:sp>
      <p:sp>
        <p:nvSpPr>
          <p:cNvPr id="51204" name="Slide Number Placeholder 3"/>
          <p:cNvSpPr>
            <a:spLocks noGrp="1"/>
          </p:cNvSpPr>
          <p:nvPr>
            <p:ph type="sldNum" sz="quarter" idx="5"/>
          </p:nvPr>
        </p:nvSpPr>
        <p:spPr>
          <a:noFill/>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dirty="0" smtClean="0">
              <a:ea typeface="ＭＳ Ｐゴシック" pitchFamily="34" charset="-128"/>
            </a:endParaRPr>
          </a:p>
        </p:txBody>
      </p:sp>
      <p:sp>
        <p:nvSpPr>
          <p:cNvPr id="54276" name="Slide Number Placeholder 3"/>
          <p:cNvSpPr>
            <a:spLocks noGrp="1"/>
          </p:cNvSpPr>
          <p:nvPr>
            <p:ph type="sldNum" sz="quarter" idx="5"/>
          </p:nvPr>
        </p:nvSpPr>
        <p:spPr>
          <a:noFill/>
        </p:spPr>
        <p:txBody>
          <a:bodyPr/>
          <a:lstStyle/>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endParaRPr lang="en-US" dirty="0" smtClean="0">
              <a:ea typeface="ＭＳ Ｐゴシック" pitchFamily="34" charset="-128"/>
            </a:endParaRPr>
          </a:p>
        </p:txBody>
      </p:sp>
      <p:sp>
        <p:nvSpPr>
          <p:cNvPr id="55300" name="Slide Number Placeholder 3"/>
          <p:cNvSpPr>
            <a:spLocks noGrp="1"/>
          </p:cNvSpPr>
          <p:nvPr>
            <p:ph type="sldNum" sz="quarter" idx="5"/>
          </p:nvPr>
        </p:nvSpPr>
        <p:spPr>
          <a:noFill/>
        </p:spPr>
        <p:txBody>
          <a:bodyPr/>
          <a:lstStyle/>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endParaRPr lang="en-US" dirty="0" smtClean="0">
              <a:ea typeface="ＭＳ Ｐゴシック" pitchFamily="34" charset="-128"/>
            </a:endParaRPr>
          </a:p>
        </p:txBody>
      </p:sp>
      <p:sp>
        <p:nvSpPr>
          <p:cNvPr id="56324" name="Slide Number Placeholder 3"/>
          <p:cNvSpPr>
            <a:spLocks noGrp="1"/>
          </p:cNvSpPr>
          <p:nvPr>
            <p:ph type="sldNum" sz="quarter" idx="5"/>
          </p:nvPr>
        </p:nvSpPr>
        <p:spPr>
          <a:noFill/>
        </p:spPr>
        <p:txBody>
          <a:bodyPr/>
          <a:lstStyle/>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n-US" dirty="0" smtClean="0">
              <a:ea typeface="ＭＳ Ｐゴシック" pitchFamily="34" charset="-128"/>
            </a:endParaRPr>
          </a:p>
        </p:txBody>
      </p:sp>
      <p:sp>
        <p:nvSpPr>
          <p:cNvPr id="58372" name="Slide Number Placeholder 3"/>
          <p:cNvSpPr>
            <a:spLocks noGrp="1"/>
          </p:cNvSpPr>
          <p:nvPr>
            <p:ph type="sldNum" sz="quarter" idx="5"/>
          </p:nvPr>
        </p:nvSpPr>
        <p:spPr>
          <a:noFill/>
        </p:spPr>
        <p:txBody>
          <a:bodyPr/>
          <a:lstStyle/>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endParaRPr lang="en-US" dirty="0" smtClean="0">
              <a:ea typeface="ＭＳ Ｐゴシック" pitchFamily="34" charset="-128"/>
            </a:endParaRPr>
          </a:p>
        </p:txBody>
      </p:sp>
      <p:sp>
        <p:nvSpPr>
          <p:cNvPr id="57348" name="Slide Number Placeholder 3"/>
          <p:cNvSpPr>
            <a:spLocks noGrp="1"/>
          </p:cNvSpPr>
          <p:nvPr>
            <p:ph type="sldNum" sz="quarter" idx="5"/>
          </p:nvPr>
        </p:nvSpPr>
        <p:spPr>
          <a:noFill/>
        </p:spPr>
        <p:txBody>
          <a:bodyPr/>
          <a:lstStyle/>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n-US" dirty="0" smtClean="0">
              <a:ea typeface="ＭＳ Ｐゴシック" pitchFamily="34" charset="-128"/>
            </a:endParaRPr>
          </a:p>
        </p:txBody>
      </p:sp>
      <p:sp>
        <p:nvSpPr>
          <p:cNvPr id="58372" name="Slide Number Placeholder 3"/>
          <p:cNvSpPr>
            <a:spLocks noGrp="1"/>
          </p:cNvSpPr>
          <p:nvPr>
            <p:ph type="sldNum" sz="quarter" idx="5"/>
          </p:nvPr>
        </p:nvSpPr>
        <p:spPr>
          <a:noFill/>
        </p:spPr>
        <p:txBody>
          <a:bodyP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25DAE27-2CEC-4699-972A-2F61EBC2B20D}" type="datetimeFigureOut">
              <a:rPr lang="en-US" smtClean="0"/>
              <a:pPr/>
              <a:t>8/30/2012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05BD382-C5D5-4716-AA3F-1D1379323602}" type="slidenum">
              <a:rPr lang="en-US" smtClean="0"/>
              <a:pPr/>
              <a:t>‹#›</a:t>
            </a:fld>
            <a:endParaRPr lang="en-US"/>
          </a:p>
        </p:txBody>
      </p:sp>
      <p:pic>
        <p:nvPicPr>
          <p:cNvPr id="7" name="Picture 6" descr="Social Media Notch Block for PPT.jpg"/>
          <p:cNvPicPr>
            <a:picLocks noChangeAspect="1"/>
          </p:cNvPicPr>
          <p:nvPr userDrawn="1"/>
        </p:nvPicPr>
        <p:blipFill>
          <a:blip r:embed="rId2" cstate="print"/>
          <a:stretch>
            <a:fillRect/>
          </a:stretch>
        </p:blipFill>
        <p:spPr>
          <a:xfrm>
            <a:off x="285750" y="3378708"/>
            <a:ext cx="8583168" cy="322478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25DAE27-2CEC-4699-972A-2F61EBC2B20D}" type="datetimeFigureOut">
              <a:rPr lang="en-US" smtClean="0"/>
              <a:pPr/>
              <a:t>8/30/2012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25DAE27-2CEC-4699-972A-2F61EBC2B20D}" type="datetimeFigureOut">
              <a:rPr lang="en-US" smtClean="0"/>
              <a:pPr/>
              <a:t>8/30/2012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25DAE27-2CEC-4699-972A-2F61EBC2B20D}" type="datetimeFigureOut">
              <a:rPr lang="en-US" smtClean="0"/>
              <a:pPr/>
              <a:t>8/30/2012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25DAE27-2CEC-4699-972A-2F61EBC2B20D}" type="datetimeFigureOut">
              <a:rPr lang="en-US" smtClean="0"/>
              <a:pPr/>
              <a:t>8/30/2012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25DAE27-2CEC-4699-972A-2F61EBC2B20D}" type="datetimeFigureOut">
              <a:rPr lang="en-US" smtClean="0"/>
              <a:pPr/>
              <a:t>8/30/2012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25DAE27-2CEC-4699-972A-2F61EBC2B20D}" type="datetimeFigureOut">
              <a:rPr lang="en-US" smtClean="0"/>
              <a:pPr/>
              <a:t>8/30/2012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25DAE27-2CEC-4699-972A-2F61EBC2B20D}" type="datetimeFigureOut">
              <a:rPr lang="en-US" smtClean="0"/>
              <a:pPr/>
              <a:t>8/30/2012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5DAE27-2CEC-4699-972A-2F61EBC2B20D}" type="datetimeFigureOut">
              <a:rPr lang="en-US" smtClean="0"/>
              <a:pPr/>
              <a:t>8/30/2012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5DAE27-2CEC-4699-972A-2F61EBC2B20D}" type="datetimeFigureOut">
              <a:rPr lang="en-US" smtClean="0"/>
              <a:pPr/>
              <a:t>8/30/2012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25DAE27-2CEC-4699-972A-2F61EBC2B20D}" type="datetimeFigureOut">
              <a:rPr lang="en-US" smtClean="0"/>
              <a:pPr/>
              <a:t>8/30/2012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6BF80B-33B5-4627-8985-D9082B3086C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5DAE27-2CEC-4699-972A-2F61EBC2B20D}" type="datetimeFigureOut">
              <a:rPr lang="en-US" smtClean="0"/>
              <a:pPr/>
              <a:t>8/30/2012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6BF80B-33B5-4627-8985-D9082B3086CC}" type="slidenum">
              <a:rPr lang="en-US" smtClean="0"/>
              <a:pPr/>
              <a:t>‹#›</a:t>
            </a:fld>
            <a:endParaRPr lang="en-US" dirty="0"/>
          </a:p>
        </p:txBody>
      </p:sp>
      <p:pic>
        <p:nvPicPr>
          <p:cNvPr id="7" name="Picture 31" descr="mayer_brown_RGB_ppt2"/>
          <p:cNvPicPr>
            <a:picLocks noChangeAspect="1" noChangeArrowheads="1"/>
          </p:cNvPicPr>
          <p:nvPr userDrawn="1"/>
        </p:nvPicPr>
        <p:blipFill>
          <a:blip r:embed="rId13" cstate="print"/>
          <a:srcRect/>
          <a:stretch>
            <a:fillRect/>
          </a:stretch>
        </p:blipFill>
        <p:spPr bwMode="auto">
          <a:xfrm>
            <a:off x="5445125" y="6507163"/>
            <a:ext cx="1655763" cy="117475"/>
          </a:xfrm>
          <a:prstGeom prst="rect">
            <a:avLst/>
          </a:prstGeom>
          <a:noFill/>
        </p:spPr>
      </p:pic>
      <p:pic>
        <p:nvPicPr>
          <p:cNvPr id="8" name="Picture 7" descr="SF logo cropped.jpg"/>
          <p:cNvPicPr>
            <a:picLocks noChangeAspect="1"/>
          </p:cNvPicPr>
          <p:nvPr userDrawn="1"/>
        </p:nvPicPr>
        <p:blipFill>
          <a:blip r:embed="rId14" cstate="print"/>
          <a:stretch>
            <a:fillRect/>
          </a:stretch>
        </p:blipFill>
        <p:spPr>
          <a:xfrm>
            <a:off x="7366000" y="6413500"/>
            <a:ext cx="1371600" cy="279400"/>
          </a:xfrm>
          <a:prstGeom prst="rect">
            <a:avLst/>
          </a:prstGeom>
        </p:spPr>
      </p:pic>
    </p:spTree>
  </p:cSld>
  <p:clrMap bg1="lt1" tx1="dk1" bg2="lt2" tx2="dk2" accent1="accent1" accent2="accent2" accent3="accent3" accent4="accent4" accent5="accent5" accent6="accent6" hlink="hlink" folHlink="folHlink"/>
  <p:sldLayoutIdLst>
    <p:sldLayoutId id="2147485307" r:id="rId1"/>
    <p:sldLayoutId id="2147485308" r:id="rId2"/>
    <p:sldLayoutId id="2147485309" r:id="rId3"/>
    <p:sldLayoutId id="2147485310" r:id="rId4"/>
    <p:sldLayoutId id="2147485311" r:id="rId5"/>
    <p:sldLayoutId id="2147485312" r:id="rId6"/>
    <p:sldLayoutId id="2147485313" r:id="rId7"/>
    <p:sldLayoutId id="2147485314" r:id="rId8"/>
    <p:sldLayoutId id="2147485315" r:id="rId9"/>
    <p:sldLayoutId id="2147485316" r:id="rId10"/>
    <p:sldLayoutId id="2147485317"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16.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32.png"/><Relationship Id="rId2" Type="http://schemas.openxmlformats.org/officeDocument/2006/relationships/notesSlide" Target="../notesSlides/notesSlide12.xml"/><Relationship Id="rId16" Type="http://schemas.openxmlformats.org/officeDocument/2006/relationships/image" Target="../media/image35.png"/><Relationship Id="rId1" Type="http://schemas.openxmlformats.org/officeDocument/2006/relationships/slideLayout" Target="../slideLayouts/slideLayout6.xml"/><Relationship Id="rId6" Type="http://schemas.openxmlformats.org/officeDocument/2006/relationships/diagramColors" Target="../diagrams/colors1.xml"/><Relationship Id="rId11" Type="http://schemas.openxmlformats.org/officeDocument/2006/relationships/image" Target="../media/image31.png"/><Relationship Id="rId5" Type="http://schemas.openxmlformats.org/officeDocument/2006/relationships/diagramQuickStyle" Target="../diagrams/quickStyle1.xml"/><Relationship Id="rId15" Type="http://schemas.openxmlformats.org/officeDocument/2006/relationships/image" Target="../media/image34.png"/><Relationship Id="rId10" Type="http://schemas.openxmlformats.org/officeDocument/2006/relationships/image" Target="../media/image30.png"/><Relationship Id="rId4" Type="http://schemas.openxmlformats.org/officeDocument/2006/relationships/diagramLayout" Target="../diagrams/layout1.xml"/><Relationship Id="rId9" Type="http://schemas.openxmlformats.org/officeDocument/2006/relationships/image" Target="../media/image29.png"/><Relationship Id="rId14" Type="http://schemas.openxmlformats.org/officeDocument/2006/relationships/image" Target="../media/image33.png"/></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6.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8.png"/><Relationship Id="rId18" Type="http://schemas.openxmlformats.org/officeDocument/2006/relationships/image" Target="../media/image53.png"/><Relationship Id="rId26" Type="http://schemas.openxmlformats.org/officeDocument/2006/relationships/image" Target="../media/image61.png"/><Relationship Id="rId3" Type="http://schemas.openxmlformats.org/officeDocument/2006/relationships/diagramData" Target="../diagrams/data2.xml"/><Relationship Id="rId21" Type="http://schemas.openxmlformats.org/officeDocument/2006/relationships/image" Target="../media/image56.png"/><Relationship Id="rId7" Type="http://schemas.microsoft.com/office/2007/relationships/diagramDrawing" Target="../diagrams/drawing2.xml"/><Relationship Id="rId12" Type="http://schemas.openxmlformats.org/officeDocument/2006/relationships/image" Target="../media/image47.png"/><Relationship Id="rId17" Type="http://schemas.openxmlformats.org/officeDocument/2006/relationships/image" Target="../media/image52.png"/><Relationship Id="rId25" Type="http://schemas.openxmlformats.org/officeDocument/2006/relationships/image" Target="../media/image60.png"/><Relationship Id="rId2" Type="http://schemas.openxmlformats.org/officeDocument/2006/relationships/notesSlide" Target="../notesSlides/notesSlide16.xml"/><Relationship Id="rId16" Type="http://schemas.openxmlformats.org/officeDocument/2006/relationships/image" Target="../media/image51.png"/><Relationship Id="rId20" Type="http://schemas.openxmlformats.org/officeDocument/2006/relationships/image" Target="../media/image55.png"/><Relationship Id="rId29" Type="http://schemas.openxmlformats.org/officeDocument/2006/relationships/image" Target="../media/image64.png"/><Relationship Id="rId1" Type="http://schemas.openxmlformats.org/officeDocument/2006/relationships/slideLayout" Target="../slideLayouts/slideLayout6.xml"/><Relationship Id="rId6" Type="http://schemas.openxmlformats.org/officeDocument/2006/relationships/diagramColors" Target="../diagrams/colors2.xml"/><Relationship Id="rId11" Type="http://schemas.openxmlformats.org/officeDocument/2006/relationships/image" Target="../media/image46.png"/><Relationship Id="rId24" Type="http://schemas.openxmlformats.org/officeDocument/2006/relationships/image" Target="../media/image59.png"/><Relationship Id="rId5" Type="http://schemas.openxmlformats.org/officeDocument/2006/relationships/diagramQuickStyle" Target="../diagrams/quickStyle2.xml"/><Relationship Id="rId15" Type="http://schemas.openxmlformats.org/officeDocument/2006/relationships/image" Target="../media/image50.png"/><Relationship Id="rId23" Type="http://schemas.openxmlformats.org/officeDocument/2006/relationships/image" Target="../media/image58.png"/><Relationship Id="rId28" Type="http://schemas.openxmlformats.org/officeDocument/2006/relationships/image" Target="../media/image63.png"/><Relationship Id="rId10" Type="http://schemas.openxmlformats.org/officeDocument/2006/relationships/image" Target="../media/image32.png"/><Relationship Id="rId19" Type="http://schemas.openxmlformats.org/officeDocument/2006/relationships/image" Target="../media/image54.png"/><Relationship Id="rId31" Type="http://schemas.openxmlformats.org/officeDocument/2006/relationships/image" Target="../media/image66.jpeg"/><Relationship Id="rId4" Type="http://schemas.openxmlformats.org/officeDocument/2006/relationships/diagramLayout" Target="../diagrams/layout2.xml"/><Relationship Id="rId9" Type="http://schemas.openxmlformats.org/officeDocument/2006/relationships/image" Target="../media/image45.png"/><Relationship Id="rId14" Type="http://schemas.openxmlformats.org/officeDocument/2006/relationships/image" Target="../media/image49.png"/><Relationship Id="rId22" Type="http://schemas.openxmlformats.org/officeDocument/2006/relationships/image" Target="../media/image57.png"/><Relationship Id="rId27" Type="http://schemas.openxmlformats.org/officeDocument/2006/relationships/image" Target="../media/image62.png"/><Relationship Id="rId30" Type="http://schemas.openxmlformats.org/officeDocument/2006/relationships/image" Target="../media/image65.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tiff"/><Relationship Id="rId3" Type="http://schemas.openxmlformats.org/officeDocument/2006/relationships/image" Target="../media/image4.jpeg"/><Relationship Id="rId7" Type="http://schemas.openxmlformats.org/officeDocument/2006/relationships/image" Target="../media/image8.tiff"/><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7.tiff"/><Relationship Id="rId5" Type="http://schemas.openxmlformats.org/officeDocument/2006/relationships/image" Target="../media/image6.tiff"/><Relationship Id="rId10" Type="http://schemas.openxmlformats.org/officeDocument/2006/relationships/image" Target="../media/image11.tiff"/><Relationship Id="rId4" Type="http://schemas.openxmlformats.org/officeDocument/2006/relationships/image" Target="../media/image5.tiff"/><Relationship Id="rId9" Type="http://schemas.openxmlformats.org/officeDocument/2006/relationships/image" Target="../media/image10.tiff"/></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p:cNvSpPr>
            <a:spLocks noGrp="1"/>
          </p:cNvSpPr>
          <p:nvPr>
            <p:ph type="ctrTitle"/>
          </p:nvPr>
        </p:nvSpPr>
        <p:spPr>
          <a:xfrm>
            <a:off x="406400" y="304800"/>
            <a:ext cx="8262938" cy="3400425"/>
          </a:xfrm>
        </p:spPr>
        <p:txBody>
          <a:bodyPr>
            <a:normAutofit/>
          </a:bodyPr>
          <a:lstStyle/>
          <a:p>
            <a:r>
              <a:rPr lang="en-US" sz="6000" dirty="0" smtClean="0">
                <a:solidFill>
                  <a:schemeClr val="accent6"/>
                </a:solidFill>
              </a:rPr>
              <a:t>Confirm or </a:t>
            </a:r>
            <a:r>
              <a:rPr lang="en-US" sz="6000" dirty="0">
                <a:solidFill>
                  <a:schemeClr val="accent6"/>
                </a:solidFill>
              </a:rPr>
              <a:t>Ignore?</a:t>
            </a:r>
            <a:r>
              <a:rPr lang="en-US" dirty="0">
                <a:solidFill>
                  <a:schemeClr val="accent6"/>
                </a:solidFill>
              </a:rPr>
              <a:t>  </a:t>
            </a:r>
            <a:r>
              <a:rPr lang="en-US" dirty="0" smtClean="0">
                <a:solidFill>
                  <a:schemeClr val="accent6"/>
                </a:solidFill>
              </a:rPr>
              <a:t/>
            </a:r>
            <a:br>
              <a:rPr lang="en-US" dirty="0" smtClean="0">
                <a:solidFill>
                  <a:schemeClr val="accent6"/>
                </a:solidFill>
              </a:rPr>
            </a:br>
            <a:r>
              <a:rPr lang="en-US" dirty="0" smtClean="0">
                <a:solidFill>
                  <a:schemeClr val="accent6"/>
                </a:solidFill>
              </a:rPr>
              <a:t>Social </a:t>
            </a:r>
            <a:r>
              <a:rPr lang="en-US" dirty="0">
                <a:solidFill>
                  <a:schemeClr val="accent6"/>
                </a:solidFill>
              </a:rPr>
              <a:t>Media Technologies Offer a Wealth of Evidence for Litigators</a:t>
            </a:r>
          </a:p>
        </p:txBody>
      </p:sp>
      <p:sp>
        <p:nvSpPr>
          <p:cNvPr id="4" name="Text Box 22"/>
          <p:cNvSpPr txBox="1">
            <a:spLocks noChangeArrowheads="1"/>
          </p:cNvSpPr>
          <p:nvPr/>
        </p:nvSpPr>
        <p:spPr bwMode="auto">
          <a:xfrm>
            <a:off x="661988" y="3921125"/>
            <a:ext cx="5776912" cy="1682490"/>
          </a:xfrm>
          <a:prstGeom prst="rect">
            <a:avLst/>
          </a:prstGeom>
          <a:noFill/>
          <a:ln w="6350">
            <a:noFill/>
            <a:miter lim="800000"/>
            <a:headEnd/>
            <a:tailEnd/>
          </a:ln>
          <a:effectLst/>
        </p:spPr>
        <p:txBody>
          <a:bodyPr wrap="square" lIns="0" tIns="45709" rIns="0" bIns="45709">
            <a:spAutoFit/>
          </a:bodyPr>
          <a:lstStyle/>
          <a:p>
            <a:r>
              <a:rPr lang="en-US" dirty="0" smtClean="0"/>
              <a:t>Hon</a:t>
            </a:r>
            <a:r>
              <a:rPr lang="en-US" dirty="0"/>
              <a:t>. Anthony J. </a:t>
            </a:r>
            <a:r>
              <a:rPr lang="en-US" dirty="0" err="1"/>
              <a:t>Battaglia</a:t>
            </a:r>
            <a:r>
              <a:rPr lang="en-US" dirty="0"/>
              <a:t>, District Judge, </a:t>
            </a:r>
            <a:endParaRPr lang="en-US" dirty="0" smtClean="0"/>
          </a:p>
          <a:p>
            <a:r>
              <a:rPr lang="en-US" dirty="0" smtClean="0"/>
              <a:t>          U.S</a:t>
            </a:r>
            <a:r>
              <a:rPr lang="en-US" dirty="0"/>
              <a:t>. District Court for the Southern District of California</a:t>
            </a:r>
          </a:p>
          <a:p>
            <a:r>
              <a:rPr lang="en-US" dirty="0" smtClean="0"/>
              <a:t>David E. Garrett, Stroz Friedberg LLC</a:t>
            </a:r>
          </a:p>
          <a:p>
            <a:r>
              <a:rPr lang="en-US" dirty="0" smtClean="0"/>
              <a:t>Ray </a:t>
            </a:r>
            <a:r>
              <a:rPr lang="en-US" dirty="0"/>
              <a:t>Dowd, </a:t>
            </a:r>
            <a:r>
              <a:rPr lang="en-US" dirty="0" err="1"/>
              <a:t>Dunnington</a:t>
            </a:r>
            <a:r>
              <a:rPr lang="en-US" dirty="0"/>
              <a:t>, Bartholomew &amp; Miller LLP</a:t>
            </a:r>
          </a:p>
          <a:p>
            <a:r>
              <a:rPr lang="en-US" dirty="0"/>
              <a:t>Joe Leventhal, Cooley LLP</a:t>
            </a:r>
          </a:p>
          <a:p>
            <a:pPr algn="l">
              <a:lnSpc>
                <a:spcPts val="1600"/>
              </a:lnSpc>
              <a:spcAft>
                <a:spcPts val="600"/>
              </a:spcAft>
            </a:pPr>
            <a:endParaRPr lang="en-US" dirty="0">
              <a:solidFill>
                <a:schemeClr val="bg1">
                  <a:lumMod val="50000"/>
                </a:schemeClr>
              </a:solidFill>
              <a:latin typeface="Calibri" pitchFamily="34" charset="0"/>
            </a:endParaRPr>
          </a:p>
        </p:txBody>
      </p:sp>
      <p:sp>
        <p:nvSpPr>
          <p:cNvPr id="5" name="Text Box 23"/>
          <p:cNvSpPr txBox="1">
            <a:spLocks noChangeArrowheads="1"/>
          </p:cNvSpPr>
          <p:nvPr/>
        </p:nvSpPr>
        <p:spPr bwMode="auto">
          <a:xfrm>
            <a:off x="6440488" y="5432425"/>
            <a:ext cx="2228850" cy="307113"/>
          </a:xfrm>
          <a:prstGeom prst="rect">
            <a:avLst/>
          </a:prstGeom>
          <a:noFill/>
          <a:ln w="6350">
            <a:noFill/>
            <a:miter lim="800000"/>
            <a:headEnd/>
            <a:tailEnd/>
          </a:ln>
          <a:effectLst/>
        </p:spPr>
        <p:txBody>
          <a:bodyPr lIns="91418" tIns="45709" rIns="91418" bIns="45709">
            <a:spAutoFit/>
          </a:bodyPr>
          <a:lstStyle/>
          <a:p>
            <a:pPr algn="r">
              <a:lnSpc>
                <a:spcPts val="1600"/>
              </a:lnSpc>
              <a:spcAft>
                <a:spcPts val="600"/>
              </a:spcAft>
            </a:pPr>
            <a:r>
              <a:rPr lang="en-US" dirty="0" smtClean="0">
                <a:solidFill>
                  <a:schemeClr val="bg1"/>
                </a:solidFill>
                <a:latin typeface="Calibri" pitchFamily="34" charset="0"/>
              </a:rPr>
              <a:t>March 22, 2011</a:t>
            </a:r>
            <a:endParaRPr lang="en-US" dirty="0">
              <a:solidFill>
                <a:schemeClr val="bg1"/>
              </a:solidFill>
              <a:latin typeface="Calibri" pitchFamily="34" charset="0"/>
            </a:endParaRPr>
          </a:p>
        </p:txBody>
      </p:sp>
      <p:sp>
        <p:nvSpPr>
          <p:cNvPr id="2" name="Subtitle 1"/>
          <p:cNvSpPr>
            <a:spLocks noGrp="1"/>
          </p:cNvSpPr>
          <p:nvPr>
            <p:ph type="subTitle" idx="1"/>
          </p:nvPr>
        </p:nvSpPr>
        <p:spPr/>
        <p:txBody>
          <a:bodyPr/>
          <a:lstStyle/>
          <a:p>
            <a:endParaRPr lang="en-US" dirty="0"/>
          </a:p>
        </p:txBody>
      </p:sp>
      <p:sp>
        <p:nvSpPr>
          <p:cNvPr id="3" name="TextBox 2"/>
          <p:cNvSpPr txBox="1"/>
          <p:nvPr/>
        </p:nvSpPr>
        <p:spPr>
          <a:xfrm>
            <a:off x="584200" y="5956300"/>
            <a:ext cx="2083904" cy="369332"/>
          </a:xfrm>
          <a:prstGeom prst="rect">
            <a:avLst/>
          </a:prstGeom>
          <a:noFill/>
        </p:spPr>
        <p:txBody>
          <a:bodyPr wrap="none" rtlCol="0">
            <a:spAutoFit/>
          </a:bodyPr>
          <a:lstStyle/>
          <a:p>
            <a:r>
              <a:rPr lang="en-US" dirty="0" smtClean="0"/>
              <a:t>September 20, 2012</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580" name="Title 1"/>
          <p:cNvSpPr>
            <a:spLocks noGrp="1"/>
          </p:cNvSpPr>
          <p:nvPr>
            <p:ph type="title"/>
          </p:nvPr>
        </p:nvSpPr>
        <p:spPr/>
        <p:txBody>
          <a:bodyPr>
            <a:normAutofit/>
          </a:bodyPr>
          <a:lstStyle/>
          <a:p>
            <a:r>
              <a:rPr lang="en-US" sz="4000" dirty="0" smtClean="0">
                <a:solidFill>
                  <a:schemeClr val="accent6"/>
                </a:solidFill>
              </a:rPr>
              <a:t>It Affects The Courtroom</a:t>
            </a:r>
          </a:p>
        </p:txBody>
      </p:sp>
      <p:sp>
        <p:nvSpPr>
          <p:cNvPr id="24578" name="Content Placeholder 2"/>
          <p:cNvSpPr>
            <a:spLocks noGrp="1"/>
          </p:cNvSpPr>
          <p:nvPr>
            <p:ph idx="4294967295"/>
          </p:nvPr>
        </p:nvSpPr>
        <p:spPr>
          <a:xfrm>
            <a:off x="101600" y="1549400"/>
            <a:ext cx="8991600" cy="4525963"/>
          </a:xfrm>
        </p:spPr>
        <p:txBody>
          <a:bodyPr/>
          <a:lstStyle/>
          <a:p>
            <a:pPr algn="ctr">
              <a:buNone/>
            </a:pPr>
            <a:r>
              <a:rPr lang="en-US" sz="2400" dirty="0" smtClean="0"/>
              <a:t>Jurors Tweeting About the Trial, Taking iPhone </a:t>
            </a:r>
            <a:br>
              <a:rPr lang="en-US" sz="2400" dirty="0" smtClean="0"/>
            </a:br>
            <a:r>
              <a:rPr lang="en-US" sz="2400" dirty="0" smtClean="0"/>
              <a:t>Camera Pictures of Celebrity Witnesses</a:t>
            </a:r>
          </a:p>
          <a:p>
            <a:pPr algn="ctr"/>
            <a:endParaRPr lang="en-US" dirty="0" smtClean="0"/>
          </a:p>
        </p:txBody>
      </p:sp>
      <p:pic>
        <p:nvPicPr>
          <p:cNvPr id="24579" name="Picture 3"/>
          <p:cNvPicPr>
            <a:picLocks noChangeAspect="1" noChangeArrowheads="1"/>
          </p:cNvPicPr>
          <p:nvPr/>
        </p:nvPicPr>
        <p:blipFill>
          <a:blip r:embed="rId3" cstate="print"/>
          <a:srcRect/>
          <a:stretch>
            <a:fillRect/>
          </a:stretch>
        </p:blipFill>
        <p:spPr bwMode="auto">
          <a:xfrm>
            <a:off x="762000" y="2667000"/>
            <a:ext cx="3432175" cy="3124200"/>
          </a:xfrm>
          <a:prstGeom prst="rect">
            <a:avLst/>
          </a:prstGeom>
          <a:noFill/>
          <a:ln w="9525">
            <a:noFill/>
            <a:miter lim="800000"/>
            <a:headEnd/>
            <a:tailEnd/>
          </a:ln>
        </p:spPr>
      </p:pic>
      <p:pic>
        <p:nvPicPr>
          <p:cNvPr id="24581" name="Picture 7"/>
          <p:cNvPicPr>
            <a:picLocks noChangeAspect="1" noChangeArrowheads="1"/>
          </p:cNvPicPr>
          <p:nvPr/>
        </p:nvPicPr>
        <p:blipFill>
          <a:blip r:embed="rId4" cstate="print"/>
          <a:srcRect/>
          <a:stretch>
            <a:fillRect/>
          </a:stretch>
        </p:blipFill>
        <p:spPr bwMode="auto">
          <a:xfrm>
            <a:off x="4419600" y="2667000"/>
            <a:ext cx="4000500" cy="3181350"/>
          </a:xfrm>
          <a:prstGeom prst="rect">
            <a:avLst/>
          </a:prstGeom>
          <a:noFill/>
          <a:ln w="9525">
            <a:solidFill>
              <a:schemeClr val="tx2"/>
            </a:solid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5605" name="Title 1"/>
          <p:cNvSpPr>
            <a:spLocks noGrp="1"/>
          </p:cNvSpPr>
          <p:nvPr>
            <p:ph type="title"/>
          </p:nvPr>
        </p:nvSpPr>
        <p:spPr/>
        <p:txBody>
          <a:bodyPr>
            <a:normAutofit/>
          </a:bodyPr>
          <a:lstStyle/>
          <a:p>
            <a:r>
              <a:rPr lang="en-US" sz="4000" dirty="0" smtClean="0">
                <a:solidFill>
                  <a:schemeClr val="accent6"/>
                </a:solidFill>
              </a:rPr>
              <a:t>It Affects The Courtroom</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20850" y="1104900"/>
            <a:ext cx="4817636" cy="575310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Title 1"/>
          <p:cNvSpPr>
            <a:spLocks noGrp="1"/>
          </p:cNvSpPr>
          <p:nvPr>
            <p:ph type="title"/>
          </p:nvPr>
        </p:nvSpPr>
        <p:spPr/>
        <p:txBody>
          <a:bodyPr>
            <a:normAutofit/>
          </a:bodyPr>
          <a:lstStyle/>
          <a:p>
            <a:r>
              <a:rPr lang="en-US" sz="4000" dirty="0" smtClean="0">
                <a:solidFill>
                  <a:schemeClr val="accent6"/>
                </a:solidFill>
              </a:rPr>
              <a:t>Can Be Key in Criminal Cases</a:t>
            </a:r>
          </a:p>
        </p:txBody>
      </p:sp>
      <p:sp>
        <p:nvSpPr>
          <p:cNvPr id="27650" name="Content Placeholder 2"/>
          <p:cNvSpPr>
            <a:spLocks noGrp="1"/>
          </p:cNvSpPr>
          <p:nvPr>
            <p:ph idx="4294967295"/>
          </p:nvPr>
        </p:nvSpPr>
        <p:spPr>
          <a:xfrm>
            <a:off x="0" y="1422400"/>
            <a:ext cx="8839200" cy="4525963"/>
          </a:xfrm>
        </p:spPr>
        <p:txBody>
          <a:bodyPr/>
          <a:lstStyle/>
          <a:p>
            <a:pPr algn="ctr">
              <a:buNone/>
            </a:pPr>
            <a:r>
              <a:rPr lang="en-US" sz="2400" dirty="0" err="1" smtClean="0"/>
              <a:t>Geolocation</a:t>
            </a:r>
            <a:r>
              <a:rPr lang="en-US" sz="2400" dirty="0" smtClean="0"/>
              <a:t> Technologies</a:t>
            </a:r>
          </a:p>
          <a:p>
            <a:pPr algn="ctr"/>
            <a:endParaRPr lang="en-US" dirty="0" smtClean="0"/>
          </a:p>
        </p:txBody>
      </p:sp>
      <p:pic>
        <p:nvPicPr>
          <p:cNvPr id="27651" name="Picture 3"/>
          <p:cNvPicPr>
            <a:picLocks noChangeAspect="1" noChangeArrowheads="1"/>
          </p:cNvPicPr>
          <p:nvPr/>
        </p:nvPicPr>
        <p:blipFill>
          <a:blip r:embed="rId3" cstate="print"/>
          <a:srcRect/>
          <a:stretch>
            <a:fillRect/>
          </a:stretch>
        </p:blipFill>
        <p:spPr bwMode="auto">
          <a:xfrm>
            <a:off x="990600" y="2743200"/>
            <a:ext cx="3538538" cy="2819400"/>
          </a:xfrm>
          <a:prstGeom prst="rect">
            <a:avLst/>
          </a:prstGeom>
          <a:noFill/>
          <a:ln w="9525">
            <a:noFill/>
            <a:miter lim="800000"/>
            <a:headEnd/>
            <a:tailEnd/>
          </a:ln>
        </p:spPr>
      </p:pic>
      <p:pic>
        <p:nvPicPr>
          <p:cNvPr id="27652" name="Picture 4"/>
          <p:cNvPicPr>
            <a:picLocks noChangeAspect="1" noChangeArrowheads="1"/>
          </p:cNvPicPr>
          <p:nvPr/>
        </p:nvPicPr>
        <p:blipFill>
          <a:blip r:embed="rId4" cstate="print"/>
          <a:srcRect/>
          <a:stretch>
            <a:fillRect/>
          </a:stretch>
        </p:blipFill>
        <p:spPr bwMode="auto">
          <a:xfrm>
            <a:off x="5334000" y="2438400"/>
            <a:ext cx="2819400" cy="3548063"/>
          </a:xfrm>
          <a:prstGeom prst="rect">
            <a:avLst/>
          </a:prstGeom>
          <a:noFill/>
          <a:ln w="9525">
            <a:noFill/>
            <a:miter lim="800000"/>
            <a:headEnd/>
            <a:tailEnd/>
          </a:ln>
        </p:spPr>
      </p:pic>
    </p:spTree>
    <p:extLst>
      <p:ext uri="{BB962C8B-B14F-4D97-AF65-F5344CB8AC3E}">
        <p14:creationId xmlns:p14="http://schemas.microsoft.com/office/powerpoint/2010/main" val="27924136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5" name="Title 1"/>
          <p:cNvSpPr>
            <a:spLocks noGrp="1"/>
          </p:cNvSpPr>
          <p:nvPr>
            <p:ph type="title"/>
          </p:nvPr>
        </p:nvSpPr>
        <p:spPr/>
        <p:txBody>
          <a:bodyPr>
            <a:normAutofit/>
          </a:bodyPr>
          <a:lstStyle/>
          <a:p>
            <a:r>
              <a:rPr lang="en-US" sz="4000" dirty="0" smtClean="0">
                <a:solidFill>
                  <a:schemeClr val="accent6"/>
                </a:solidFill>
              </a:rPr>
              <a:t>Can Be Key In Criminal Cases</a:t>
            </a:r>
          </a:p>
        </p:txBody>
      </p:sp>
      <p:sp>
        <p:nvSpPr>
          <p:cNvPr id="28674" name="Content Placeholder 2"/>
          <p:cNvSpPr>
            <a:spLocks noGrp="1"/>
          </p:cNvSpPr>
          <p:nvPr>
            <p:ph idx="4294967295"/>
          </p:nvPr>
        </p:nvSpPr>
        <p:spPr>
          <a:xfrm>
            <a:off x="406400" y="1638300"/>
            <a:ext cx="8229600" cy="3124200"/>
          </a:xfrm>
        </p:spPr>
        <p:txBody>
          <a:bodyPr/>
          <a:lstStyle/>
          <a:p>
            <a:pPr algn="ctr">
              <a:buNone/>
            </a:pPr>
            <a:r>
              <a:rPr lang="en-US" sz="2400" dirty="0" smtClean="0"/>
              <a:t>Tweets and Facebook Postings Show Lack of Remorse Regarding Vehicular Homicide, Harsh Sentence Imposed</a:t>
            </a:r>
          </a:p>
          <a:p>
            <a:pPr algn="ctr"/>
            <a:endParaRPr lang="en-US" dirty="0" smtClean="0"/>
          </a:p>
        </p:txBody>
      </p:sp>
      <p:pic>
        <p:nvPicPr>
          <p:cNvPr id="28676" name="Picture 8"/>
          <p:cNvPicPr>
            <a:picLocks noChangeAspect="1" noChangeArrowheads="1"/>
          </p:cNvPicPr>
          <p:nvPr/>
        </p:nvPicPr>
        <p:blipFill>
          <a:blip r:embed="rId3" cstate="print"/>
          <a:srcRect/>
          <a:stretch>
            <a:fillRect/>
          </a:stretch>
        </p:blipFill>
        <p:spPr bwMode="auto">
          <a:xfrm>
            <a:off x="3048000" y="2667000"/>
            <a:ext cx="2895600" cy="493713"/>
          </a:xfrm>
          <a:prstGeom prst="rect">
            <a:avLst/>
          </a:prstGeom>
          <a:noFill/>
          <a:ln w="9525">
            <a:noFill/>
            <a:miter lim="800000"/>
            <a:headEnd/>
            <a:tailEnd/>
          </a:ln>
        </p:spPr>
      </p:pic>
      <p:grpSp>
        <p:nvGrpSpPr>
          <p:cNvPr id="2" name="Group 11"/>
          <p:cNvGrpSpPr>
            <a:grpSpLocks/>
          </p:cNvGrpSpPr>
          <p:nvPr/>
        </p:nvGrpSpPr>
        <p:grpSpPr bwMode="auto">
          <a:xfrm>
            <a:off x="2819400" y="3289300"/>
            <a:ext cx="3403600" cy="3111500"/>
            <a:chOff x="-2597728" y="521632"/>
            <a:chExt cx="3810000" cy="3463819"/>
          </a:xfrm>
        </p:grpSpPr>
        <p:sp>
          <p:nvSpPr>
            <p:cNvPr id="13" name="Rounded Rectangle 12"/>
            <p:cNvSpPr/>
            <p:nvPr/>
          </p:nvSpPr>
          <p:spPr>
            <a:xfrm>
              <a:off x="-2597728" y="521632"/>
              <a:ext cx="3810000" cy="3463819"/>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Rounded Rectangle 4"/>
            <p:cNvSpPr/>
            <p:nvPr/>
          </p:nvSpPr>
          <p:spPr>
            <a:xfrm>
              <a:off x="-2351159" y="637797"/>
              <a:ext cx="3470546" cy="3125885"/>
            </a:xfrm>
            <a:prstGeom prst="rect">
              <a:avLst/>
            </a:prstGeom>
          </p:spPr>
          <p:style>
            <a:lnRef idx="0">
              <a:scrgbClr r="0" g="0" b="0"/>
            </a:lnRef>
            <a:fillRef idx="0">
              <a:scrgbClr r="0" g="0" b="0"/>
            </a:fillRef>
            <a:effectRef idx="0">
              <a:scrgbClr r="0" g="0" b="0"/>
            </a:effectRef>
            <a:fontRef idx="minor">
              <a:schemeClr val="lt1"/>
            </a:fontRef>
          </p:style>
          <p:txBody>
            <a:bodyPr tIns="91440" bIns="91440" anchor="ctr"/>
            <a:lstStyle/>
            <a:p>
              <a:pPr algn="ctr" defTabSz="1066800">
                <a:lnSpc>
                  <a:spcPct val="90000"/>
                </a:lnSpc>
                <a:spcAft>
                  <a:spcPct val="35000"/>
                </a:spcAft>
                <a:defRPr/>
              </a:pPr>
              <a:r>
                <a:rPr lang="en-US" sz="1400" dirty="0">
                  <a:solidFill>
                    <a:srgbClr val="FFFFFF"/>
                  </a:solidFill>
                  <a:ea typeface="ＭＳ Ｐゴシック" pitchFamily="34" charset="-128"/>
                </a:rPr>
                <a:t>“After Jessica Binkerd drove under the influence and was involved in a 2007 car crash that killed her passenger, she and her defense attorney were hoping for probation. After the prosecutor produced photos from Jessica’s MySpace page showing her partying with friends and wearing an outfit with a liquor company’s T-shirt and bandoleers of shot glasses, the judge was convinced that she had shown no remorse for the tragedy and sentenced her to 5 years and 4 months in prison.”</a:t>
              </a: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0" y="342900"/>
            <a:ext cx="9144000" cy="896938"/>
          </a:xfrm>
          <a:solidFill>
            <a:schemeClr val="bg1"/>
          </a:solidFill>
        </p:spPr>
        <p:txBody>
          <a:bodyPr>
            <a:normAutofit/>
          </a:bodyPr>
          <a:lstStyle/>
          <a:p>
            <a:r>
              <a:rPr lang="en-US" sz="4000" dirty="0" smtClean="0">
                <a:solidFill>
                  <a:schemeClr val="accent6"/>
                </a:solidFill>
              </a:rPr>
              <a:t>    The History Of Social Networks</a:t>
            </a:r>
            <a:endParaRPr lang="en-US" sz="4000" dirty="0">
              <a:solidFill>
                <a:schemeClr val="accent6"/>
              </a:solidFill>
            </a:endParaRPr>
          </a:p>
        </p:txBody>
      </p:sp>
      <p:graphicFrame>
        <p:nvGraphicFramePr>
          <p:cNvPr id="12" name="Diagram 11"/>
          <p:cNvGraphicFramePr/>
          <p:nvPr/>
        </p:nvGraphicFramePr>
        <p:xfrm>
          <a:off x="152400" y="1905000"/>
          <a:ext cx="78486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27" name="Picture 3"/>
          <p:cNvPicPr>
            <a:picLocks noChangeAspect="1" noChangeArrowheads="1"/>
          </p:cNvPicPr>
          <p:nvPr/>
        </p:nvPicPr>
        <p:blipFill>
          <a:blip r:embed="rId8" cstate="print"/>
          <a:srcRect/>
          <a:stretch>
            <a:fillRect/>
          </a:stretch>
        </p:blipFill>
        <p:spPr bwMode="auto">
          <a:xfrm>
            <a:off x="304800" y="3657600"/>
            <a:ext cx="590551" cy="533401"/>
          </a:xfrm>
          <a:prstGeom prst="rect">
            <a:avLst/>
          </a:prstGeom>
          <a:noFill/>
          <a:ln w="9525">
            <a:noFill/>
            <a:miter lim="800000"/>
            <a:headEnd/>
            <a:tailEnd/>
          </a:ln>
        </p:spPr>
      </p:pic>
      <p:pic>
        <p:nvPicPr>
          <p:cNvPr id="1028" name="Picture 4"/>
          <p:cNvPicPr>
            <a:picLocks noChangeAspect="1" noChangeArrowheads="1"/>
          </p:cNvPicPr>
          <p:nvPr/>
        </p:nvPicPr>
        <p:blipFill>
          <a:blip r:embed="rId9" cstate="print"/>
          <a:srcRect/>
          <a:stretch>
            <a:fillRect/>
          </a:stretch>
        </p:blipFill>
        <p:spPr bwMode="auto">
          <a:xfrm>
            <a:off x="762001" y="2557705"/>
            <a:ext cx="990600" cy="375994"/>
          </a:xfrm>
          <a:prstGeom prst="rect">
            <a:avLst/>
          </a:prstGeom>
          <a:noFill/>
          <a:ln w="9525">
            <a:noFill/>
            <a:miter lim="800000"/>
            <a:headEnd/>
            <a:tailEnd/>
          </a:ln>
        </p:spPr>
      </p:pic>
      <p:cxnSp>
        <p:nvCxnSpPr>
          <p:cNvPr id="19" name="Straight Arrow Connector 18"/>
          <p:cNvCxnSpPr>
            <a:endCxn id="1027" idx="3"/>
          </p:cNvCxnSpPr>
          <p:nvPr/>
        </p:nvCxnSpPr>
        <p:spPr>
          <a:xfrm rot="16200000" flipV="1">
            <a:off x="885827" y="3933826"/>
            <a:ext cx="495299" cy="476249"/>
          </a:xfrm>
          <a:prstGeom prst="straightConnector1">
            <a:avLst/>
          </a:prstGeom>
          <a:ln>
            <a:solidFill>
              <a:schemeClr val="tx2"/>
            </a:solidFill>
            <a:tailEnd type="arrow"/>
          </a:ln>
        </p:spPr>
        <p:style>
          <a:lnRef idx="1">
            <a:schemeClr val="accent6"/>
          </a:lnRef>
          <a:fillRef idx="0">
            <a:schemeClr val="accent6"/>
          </a:fillRef>
          <a:effectRef idx="0">
            <a:schemeClr val="accent6"/>
          </a:effectRef>
          <a:fontRef idx="minor">
            <a:schemeClr val="tx1"/>
          </a:fontRef>
        </p:style>
      </p:cxnSp>
      <p:cxnSp>
        <p:nvCxnSpPr>
          <p:cNvPr id="20" name="Straight Arrow Connector 19"/>
          <p:cNvCxnSpPr>
            <a:endCxn id="1028" idx="2"/>
          </p:cNvCxnSpPr>
          <p:nvPr/>
        </p:nvCxnSpPr>
        <p:spPr>
          <a:xfrm rot="16200000" flipV="1">
            <a:off x="647701" y="3543300"/>
            <a:ext cx="1409701" cy="190499"/>
          </a:xfrm>
          <a:prstGeom prst="straightConnector1">
            <a:avLst/>
          </a:prstGeom>
          <a:ln>
            <a:solidFill>
              <a:schemeClr val="tx2"/>
            </a:solidFill>
            <a:tailEnd type="arrow"/>
          </a:ln>
        </p:spPr>
        <p:style>
          <a:lnRef idx="1">
            <a:schemeClr val="accent6"/>
          </a:lnRef>
          <a:fillRef idx="0">
            <a:schemeClr val="accent6"/>
          </a:fillRef>
          <a:effectRef idx="0">
            <a:schemeClr val="accent6"/>
          </a:effectRef>
          <a:fontRef idx="minor">
            <a:schemeClr val="tx1"/>
          </a:fontRef>
        </p:style>
      </p:cxnSp>
      <p:pic>
        <p:nvPicPr>
          <p:cNvPr id="1031" name="Picture 7"/>
          <p:cNvPicPr>
            <a:picLocks noChangeAspect="1" noChangeArrowheads="1"/>
          </p:cNvPicPr>
          <p:nvPr/>
        </p:nvPicPr>
        <p:blipFill>
          <a:blip r:embed="rId10" cstate="print"/>
          <a:srcRect/>
          <a:stretch>
            <a:fillRect/>
          </a:stretch>
        </p:blipFill>
        <p:spPr bwMode="auto">
          <a:xfrm>
            <a:off x="3733800" y="4267199"/>
            <a:ext cx="762000" cy="416560"/>
          </a:xfrm>
          <a:prstGeom prst="rect">
            <a:avLst/>
          </a:prstGeom>
          <a:noFill/>
          <a:ln w="9525">
            <a:noFill/>
            <a:miter lim="800000"/>
            <a:headEnd/>
            <a:tailEnd/>
          </a:ln>
        </p:spPr>
      </p:pic>
      <p:cxnSp>
        <p:nvCxnSpPr>
          <p:cNvPr id="25" name="Straight Arrow Connector 24"/>
          <p:cNvCxnSpPr/>
          <p:nvPr/>
        </p:nvCxnSpPr>
        <p:spPr>
          <a:xfrm rot="16200000" flipH="1">
            <a:off x="3162301" y="3695699"/>
            <a:ext cx="609599" cy="533400"/>
          </a:xfrm>
          <a:prstGeom prst="straightConnector1">
            <a:avLst/>
          </a:prstGeom>
          <a:ln>
            <a:solidFill>
              <a:schemeClr val="tx2"/>
            </a:solidFill>
            <a:tailEnd type="arrow"/>
          </a:ln>
        </p:spPr>
        <p:style>
          <a:lnRef idx="1">
            <a:schemeClr val="accent6"/>
          </a:lnRef>
          <a:fillRef idx="0">
            <a:schemeClr val="accent6"/>
          </a:fillRef>
          <a:effectRef idx="0">
            <a:schemeClr val="accent6"/>
          </a:effectRef>
          <a:fontRef idx="minor">
            <a:schemeClr val="tx1"/>
          </a:fontRef>
        </p:style>
      </p:cxnSp>
      <p:pic>
        <p:nvPicPr>
          <p:cNvPr id="1032" name="Picture 8"/>
          <p:cNvPicPr>
            <a:picLocks noChangeAspect="1" noChangeArrowheads="1"/>
          </p:cNvPicPr>
          <p:nvPr/>
        </p:nvPicPr>
        <p:blipFill>
          <a:blip r:embed="rId11" cstate="print"/>
          <a:srcRect/>
          <a:stretch>
            <a:fillRect/>
          </a:stretch>
        </p:blipFill>
        <p:spPr bwMode="auto">
          <a:xfrm>
            <a:off x="2514600" y="5029200"/>
            <a:ext cx="1447800" cy="308772"/>
          </a:xfrm>
          <a:prstGeom prst="rect">
            <a:avLst/>
          </a:prstGeom>
          <a:noFill/>
          <a:ln w="9525">
            <a:noFill/>
            <a:miter lim="800000"/>
            <a:headEnd/>
            <a:tailEnd/>
          </a:ln>
        </p:spPr>
      </p:pic>
      <p:cxnSp>
        <p:nvCxnSpPr>
          <p:cNvPr id="30" name="Straight Arrow Connector 29"/>
          <p:cNvCxnSpPr>
            <a:endCxn id="1032" idx="0"/>
          </p:cNvCxnSpPr>
          <p:nvPr/>
        </p:nvCxnSpPr>
        <p:spPr>
          <a:xfrm>
            <a:off x="3124201" y="3733802"/>
            <a:ext cx="114299" cy="1295398"/>
          </a:xfrm>
          <a:prstGeom prst="straightConnector1">
            <a:avLst/>
          </a:prstGeom>
          <a:ln>
            <a:solidFill>
              <a:schemeClr val="tx2"/>
            </a:solidFill>
            <a:tailEnd type="arrow"/>
          </a:ln>
        </p:spPr>
        <p:style>
          <a:lnRef idx="1">
            <a:schemeClr val="accent6"/>
          </a:lnRef>
          <a:fillRef idx="0">
            <a:schemeClr val="accent6"/>
          </a:fillRef>
          <a:effectRef idx="0">
            <a:schemeClr val="accent6"/>
          </a:effectRef>
          <a:fontRef idx="minor">
            <a:schemeClr val="tx1"/>
          </a:fontRef>
        </p:style>
      </p:cxnSp>
      <p:pic>
        <p:nvPicPr>
          <p:cNvPr id="49" name="Picture 13"/>
          <p:cNvPicPr>
            <a:picLocks noChangeAspect="1" noChangeArrowheads="1"/>
          </p:cNvPicPr>
          <p:nvPr/>
        </p:nvPicPr>
        <p:blipFill>
          <a:blip r:embed="rId12" cstate="print"/>
          <a:srcRect/>
          <a:stretch>
            <a:fillRect/>
          </a:stretch>
        </p:blipFill>
        <p:spPr bwMode="auto">
          <a:xfrm>
            <a:off x="7467600" y="2971800"/>
            <a:ext cx="1066800" cy="393178"/>
          </a:xfrm>
          <a:prstGeom prst="rect">
            <a:avLst/>
          </a:prstGeom>
          <a:noFill/>
          <a:ln w="9525">
            <a:noFill/>
            <a:miter lim="800000"/>
            <a:headEnd/>
            <a:tailEnd/>
          </a:ln>
        </p:spPr>
      </p:pic>
      <p:pic>
        <p:nvPicPr>
          <p:cNvPr id="57" name="Picture 6"/>
          <p:cNvPicPr>
            <a:picLocks noChangeAspect="1" noChangeArrowheads="1"/>
          </p:cNvPicPr>
          <p:nvPr/>
        </p:nvPicPr>
        <p:blipFill>
          <a:blip r:embed="rId13" cstate="print"/>
          <a:srcRect/>
          <a:stretch>
            <a:fillRect/>
          </a:stretch>
        </p:blipFill>
        <p:spPr bwMode="auto">
          <a:xfrm>
            <a:off x="7696200" y="2286000"/>
            <a:ext cx="1254699" cy="609600"/>
          </a:xfrm>
          <a:prstGeom prst="rect">
            <a:avLst/>
          </a:prstGeom>
          <a:noFill/>
          <a:ln w="9525">
            <a:noFill/>
            <a:miter lim="800000"/>
            <a:headEnd/>
            <a:tailEnd/>
          </a:ln>
        </p:spPr>
      </p:pic>
      <p:pic>
        <p:nvPicPr>
          <p:cNvPr id="1035" name="Picture 11"/>
          <p:cNvPicPr>
            <a:picLocks noChangeAspect="1" noChangeArrowheads="1"/>
          </p:cNvPicPr>
          <p:nvPr/>
        </p:nvPicPr>
        <p:blipFill>
          <a:blip r:embed="rId14" cstate="print"/>
          <a:srcRect l="11189" t="29837" r="10489" b="40326"/>
          <a:stretch>
            <a:fillRect/>
          </a:stretch>
        </p:blipFill>
        <p:spPr bwMode="auto">
          <a:xfrm>
            <a:off x="7162800" y="1828800"/>
            <a:ext cx="1219200" cy="370114"/>
          </a:xfrm>
          <a:prstGeom prst="rect">
            <a:avLst/>
          </a:prstGeom>
          <a:noFill/>
          <a:ln w="9525">
            <a:noFill/>
            <a:miter lim="800000"/>
            <a:headEnd/>
            <a:tailEnd/>
          </a:ln>
        </p:spPr>
      </p:pic>
      <p:pic>
        <p:nvPicPr>
          <p:cNvPr id="1036" name="Picture 12"/>
          <p:cNvPicPr>
            <a:picLocks noChangeAspect="1" noChangeArrowheads="1"/>
          </p:cNvPicPr>
          <p:nvPr/>
        </p:nvPicPr>
        <p:blipFill>
          <a:blip r:embed="rId15" cstate="print"/>
          <a:srcRect/>
          <a:stretch>
            <a:fillRect/>
          </a:stretch>
        </p:blipFill>
        <p:spPr bwMode="auto">
          <a:xfrm>
            <a:off x="3505200" y="1905000"/>
            <a:ext cx="1095866" cy="381000"/>
          </a:xfrm>
          <a:prstGeom prst="rect">
            <a:avLst/>
          </a:prstGeom>
          <a:noFill/>
          <a:ln w="9525">
            <a:noFill/>
            <a:miter lim="800000"/>
            <a:headEnd/>
            <a:tailEnd/>
          </a:ln>
        </p:spPr>
      </p:pic>
      <p:pic>
        <p:nvPicPr>
          <p:cNvPr id="1038" name="Picture 14"/>
          <p:cNvPicPr>
            <a:picLocks noChangeAspect="1" noChangeArrowheads="1"/>
          </p:cNvPicPr>
          <p:nvPr/>
        </p:nvPicPr>
        <p:blipFill>
          <a:blip r:embed="rId16" cstate="print"/>
          <a:srcRect r="5882" b="18194"/>
          <a:stretch>
            <a:fillRect/>
          </a:stretch>
        </p:blipFill>
        <p:spPr bwMode="auto">
          <a:xfrm>
            <a:off x="4800600" y="1524000"/>
            <a:ext cx="1066800" cy="393032"/>
          </a:xfrm>
          <a:prstGeom prst="rect">
            <a:avLst/>
          </a:prstGeom>
          <a:noFill/>
          <a:ln w="9525">
            <a:noFill/>
            <a:miter lim="800000"/>
            <a:headEnd/>
            <a:tailEnd/>
          </a:ln>
        </p:spPr>
      </p:pic>
      <p:cxnSp>
        <p:nvCxnSpPr>
          <p:cNvPr id="74" name="Straight Arrow Connector 73"/>
          <p:cNvCxnSpPr/>
          <p:nvPr/>
        </p:nvCxnSpPr>
        <p:spPr>
          <a:xfrm rot="16200000" flipV="1">
            <a:off x="4381500" y="2324100"/>
            <a:ext cx="685800" cy="609600"/>
          </a:xfrm>
          <a:prstGeom prst="straightConnector1">
            <a:avLst/>
          </a:prstGeom>
          <a:ln>
            <a:solidFill>
              <a:schemeClr val="tx2"/>
            </a:solidFill>
            <a:tailEnd type="arrow"/>
          </a:ln>
        </p:spPr>
        <p:style>
          <a:lnRef idx="1">
            <a:schemeClr val="accent6"/>
          </a:lnRef>
          <a:fillRef idx="0">
            <a:schemeClr val="accent6"/>
          </a:fillRef>
          <a:effectRef idx="0">
            <a:schemeClr val="accent6"/>
          </a:effectRef>
          <a:fontRef idx="minor">
            <a:schemeClr val="tx1"/>
          </a:fontRef>
        </p:style>
      </p:cxnSp>
      <p:cxnSp>
        <p:nvCxnSpPr>
          <p:cNvPr id="77" name="Straight Arrow Connector 76"/>
          <p:cNvCxnSpPr>
            <a:endCxn id="1038" idx="2"/>
          </p:cNvCxnSpPr>
          <p:nvPr/>
        </p:nvCxnSpPr>
        <p:spPr>
          <a:xfrm rot="5400000" flipH="1" flipV="1">
            <a:off x="4806616" y="2292016"/>
            <a:ext cx="902368" cy="152400"/>
          </a:xfrm>
          <a:prstGeom prst="straightConnector1">
            <a:avLst/>
          </a:prstGeom>
          <a:ln>
            <a:solidFill>
              <a:schemeClr val="tx2"/>
            </a:solidFill>
            <a:tailEnd type="arrow"/>
          </a:ln>
        </p:spPr>
        <p:style>
          <a:lnRef idx="1">
            <a:schemeClr val="accent6"/>
          </a:lnRef>
          <a:fillRef idx="0">
            <a:schemeClr val="accent6"/>
          </a:fillRef>
          <a:effectRef idx="0">
            <a:schemeClr val="accent6"/>
          </a:effectRef>
          <a:fontRef idx="minor">
            <a:schemeClr val="tx1"/>
          </a:fontRef>
        </p:style>
      </p:cxnSp>
      <p:grpSp>
        <p:nvGrpSpPr>
          <p:cNvPr id="3" name="Group 85"/>
          <p:cNvGrpSpPr/>
          <p:nvPr/>
        </p:nvGrpSpPr>
        <p:grpSpPr>
          <a:xfrm>
            <a:off x="5486400" y="4343400"/>
            <a:ext cx="3200401" cy="1676400"/>
            <a:chOff x="416334" y="0"/>
            <a:chExt cx="2458584" cy="1299537"/>
          </a:xfrm>
        </p:grpSpPr>
        <p:sp>
          <p:nvSpPr>
            <p:cNvPr id="87" name="Rounded Rectangle 86"/>
            <p:cNvSpPr/>
            <p:nvPr/>
          </p:nvSpPr>
          <p:spPr>
            <a:xfrm>
              <a:off x="416334" y="0"/>
              <a:ext cx="2458584" cy="1299537"/>
            </a:xfrm>
            <a:prstGeom prst="roundRect">
              <a:avLst/>
            </a:prstGeom>
            <a:solidFill>
              <a:schemeClr val="accent1"/>
            </a:solidFill>
            <a:ln>
              <a:solidFill>
                <a:schemeClr val="bg1"/>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88" name="Rounded Rectangle 4"/>
            <p:cNvSpPr/>
            <p:nvPr/>
          </p:nvSpPr>
          <p:spPr>
            <a:xfrm>
              <a:off x="416334" y="59070"/>
              <a:ext cx="2458582" cy="1172661"/>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dirty="0" smtClean="0"/>
                <a:t>The User Has Always Determined the Content</a:t>
              </a:r>
              <a:endParaRPr lang="en-US" sz="2500" kern="1200" dirty="0" smtClean="0"/>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1066800" y="2743200"/>
            <a:ext cx="2381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PH" b="1">
                <a:solidFill>
                  <a:srgbClr val="C00000"/>
                </a:solidFill>
                <a:latin typeface="Calibri" pitchFamily="34" charset="0"/>
              </a:rPr>
              <a:t> </a:t>
            </a:r>
            <a:endParaRPr lang="en-US">
              <a:latin typeface="Calibri" pitchFamily="34" charset="0"/>
            </a:endParaRPr>
          </a:p>
        </p:txBody>
      </p:sp>
      <p:sp>
        <p:nvSpPr>
          <p:cNvPr id="5" name="Slide Number Placeholder 9"/>
          <p:cNvSpPr>
            <a:spLocks noGrp="1"/>
          </p:cNvSpPr>
          <p:nvPr>
            <p:ph type="sldNum" sz="quarter" idx="12"/>
          </p:nvPr>
        </p:nvSpPr>
        <p:spPr/>
        <p:txBody>
          <a:bodyPr/>
          <a:lstStyle/>
          <a:p>
            <a:pPr>
              <a:defRPr/>
            </a:pPr>
            <a:endParaRPr lang="en-US" dirty="0"/>
          </a:p>
        </p:txBody>
      </p:sp>
      <p:sp>
        <p:nvSpPr>
          <p:cNvPr id="23558" name="Rectangle 9"/>
          <p:cNvSpPr>
            <a:spLocks noChangeArrowheads="1"/>
          </p:cNvSpPr>
          <p:nvPr/>
        </p:nvSpPr>
        <p:spPr bwMode="auto">
          <a:xfrm>
            <a:off x="3098800" y="266700"/>
            <a:ext cx="34036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2400" b="1" dirty="0" smtClean="0">
                <a:solidFill>
                  <a:schemeClr val="accent6"/>
                </a:solidFill>
              </a:rPr>
              <a:t>The </a:t>
            </a:r>
            <a:r>
              <a:rPr lang="en-US" sz="2400" b="1" dirty="0">
                <a:solidFill>
                  <a:schemeClr val="accent6"/>
                </a:solidFill>
              </a:rPr>
              <a:t>Web 2.0 Explosion</a:t>
            </a:r>
            <a:endParaRPr lang="en-US" sz="2400" b="1" u="sng" dirty="0">
              <a:solidFill>
                <a:srgbClr val="E5293F"/>
              </a:solidFill>
            </a:endParaRPr>
          </a:p>
          <a:p>
            <a:endParaRPr lang="en-US" b="1" u="sng" dirty="0">
              <a:solidFill>
                <a:srgbClr val="E5293F"/>
              </a:solidFill>
            </a:endParaRPr>
          </a:p>
        </p:txBody>
      </p:sp>
      <p:sp>
        <p:nvSpPr>
          <p:cNvPr id="23559" name="Rectangle 33"/>
          <p:cNvSpPr>
            <a:spLocks noChangeArrowheads="1"/>
          </p:cNvSpPr>
          <p:nvPr/>
        </p:nvSpPr>
        <p:spPr bwMode="auto">
          <a:xfrm>
            <a:off x="381000" y="2887663"/>
            <a:ext cx="845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endParaRPr lang="en-US" sz="1400"/>
          </a:p>
        </p:txBody>
      </p:sp>
      <p:pic>
        <p:nvPicPr>
          <p:cNvPr id="1027" name="Picture 3" descr="C:\Documents and Settings\cmcbride\Desktop\socialnetworkingsites.jpg"/>
          <p:cNvPicPr>
            <a:picLocks noChangeAspect="1" noChangeArrowheads="1"/>
          </p:cNvPicPr>
          <p:nvPr/>
        </p:nvPicPr>
        <p:blipFill>
          <a:blip r:embed="rId3" cstate="print"/>
          <a:srcRect/>
          <a:stretch>
            <a:fillRect/>
          </a:stretch>
        </p:blipFill>
        <p:spPr bwMode="auto">
          <a:xfrm>
            <a:off x="1447800" y="800100"/>
            <a:ext cx="6159500" cy="5943600"/>
          </a:xfrm>
          <a:prstGeom prst="rect">
            <a:avLst/>
          </a:prstGeom>
          <a:noFill/>
        </p:spPr>
      </p:pic>
    </p:spTree>
    <p:extLst>
      <p:ext uri="{BB962C8B-B14F-4D97-AF65-F5344CB8AC3E}">
        <p14:creationId xmlns:p14="http://schemas.microsoft.com/office/powerpoint/2010/main" val="30429962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9538"/>
            <a:ext cx="8229600" cy="1143000"/>
          </a:xfrm>
        </p:spPr>
        <p:txBody>
          <a:bodyPr>
            <a:normAutofit/>
          </a:bodyPr>
          <a:lstStyle/>
          <a:p>
            <a:r>
              <a:rPr lang="en-US" dirty="0">
                <a:solidFill>
                  <a:schemeClr val="accent6"/>
                </a:solidFill>
              </a:rPr>
              <a:t> </a:t>
            </a:r>
            <a:r>
              <a:rPr lang="en-US" dirty="0" smtClean="0">
                <a:solidFill>
                  <a:schemeClr val="accent6"/>
                </a:solidFill>
              </a:rPr>
              <a:t>Social Media Trends</a:t>
            </a:r>
            <a:endParaRPr lang="en-US" dirty="0"/>
          </a:p>
        </p:txBody>
      </p:sp>
      <p:pic>
        <p:nvPicPr>
          <p:cNvPr id="14" name="Picture 4" descr="http://www.blingcheese.com/facebook-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3200" y="2130074"/>
            <a:ext cx="20574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3"/>
          <p:cNvSpPr txBox="1">
            <a:spLocks/>
          </p:cNvSpPr>
          <p:nvPr/>
        </p:nvSpPr>
        <p:spPr>
          <a:xfrm>
            <a:off x="457200" y="1343818"/>
            <a:ext cx="6781800" cy="5135563"/>
          </a:xfrm>
          <a:prstGeom prst="rect">
            <a:avLst/>
          </a:prstGeom>
        </p:spPr>
        <p:txBody>
          <a:bodyPr vert="horz" lIns="0" tIns="0" rIns="0" bIns="0" rtlCol="0">
            <a:noAutofit/>
          </a:bodyPr>
          <a:lstStyle>
            <a:lvl1pPr marL="182880" indent="-182880" algn="l" defTabSz="914400" rtl="0" eaLnBrk="1" latinLnBrk="0" hangingPunct="1">
              <a:spcBef>
                <a:spcPts val="0"/>
              </a:spcBef>
              <a:spcAft>
                <a:spcPts val="1200"/>
              </a:spcAft>
              <a:buClr>
                <a:schemeClr val="accent6"/>
              </a:buClr>
              <a:buFont typeface="Arial" pitchFamily="34" charset="0"/>
              <a:buChar char="•"/>
              <a:defRPr sz="2600" kern="1200">
                <a:solidFill>
                  <a:schemeClr val="tx1"/>
                </a:solidFill>
                <a:latin typeface="+mn-lt"/>
                <a:ea typeface="+mn-ea"/>
                <a:cs typeface="+mn-cs"/>
              </a:defRPr>
            </a:lvl1pPr>
            <a:lvl2pPr marL="730250" indent="-273050" algn="l" defTabSz="914400" rtl="0" eaLnBrk="1" latinLnBrk="0" hangingPunct="1">
              <a:spcBef>
                <a:spcPts val="0"/>
              </a:spcBef>
              <a:spcAft>
                <a:spcPts val="1200"/>
              </a:spcAft>
              <a:buClr>
                <a:schemeClr val="accent6"/>
              </a:buClr>
              <a:buFont typeface="Arial" pitchFamily="34" charset="0"/>
              <a:buChar char="–"/>
              <a:defRPr sz="2200" kern="1200">
                <a:solidFill>
                  <a:schemeClr val="tx1"/>
                </a:solidFill>
                <a:latin typeface="+mn-lt"/>
                <a:ea typeface="+mn-ea"/>
                <a:cs typeface="+mn-cs"/>
              </a:defRPr>
            </a:lvl2pPr>
            <a:lvl3pPr marL="1097280" indent="-182880" algn="l" defTabSz="914400" rtl="0" eaLnBrk="1" latinLnBrk="0" hangingPunct="1">
              <a:spcBef>
                <a:spcPts val="0"/>
              </a:spcBef>
              <a:spcAft>
                <a:spcPts val="1200"/>
              </a:spcAft>
              <a:buClr>
                <a:schemeClr val="accent6"/>
              </a:buClr>
              <a:buFont typeface="Arial" pitchFamily="34" charset="0"/>
              <a:buChar char="•"/>
              <a:defRPr sz="1800" kern="1200">
                <a:solidFill>
                  <a:schemeClr val="tx1"/>
                </a:solidFill>
                <a:latin typeface="+mn-lt"/>
                <a:ea typeface="+mn-ea"/>
                <a:cs typeface="+mn-cs"/>
              </a:defRPr>
            </a:lvl3pPr>
            <a:lvl4pPr marL="1645920" indent="-274320" algn="l" defTabSz="914400" rtl="0" eaLnBrk="1" latinLnBrk="0" hangingPunct="1">
              <a:spcBef>
                <a:spcPts val="0"/>
              </a:spcBef>
              <a:spcAft>
                <a:spcPts val="1200"/>
              </a:spcAft>
              <a:buClr>
                <a:schemeClr val="accent6"/>
              </a:buClr>
              <a:buFont typeface="Arial" pitchFamily="34" charset="0"/>
              <a:buChar char="–"/>
              <a:defRPr sz="1800" kern="1200">
                <a:solidFill>
                  <a:schemeClr val="tx1"/>
                </a:solidFill>
                <a:latin typeface="+mn-lt"/>
                <a:ea typeface="+mn-ea"/>
                <a:cs typeface="+mn-cs"/>
              </a:defRPr>
            </a:lvl4pPr>
            <a:lvl5pPr marL="2011680" indent="-182880" algn="l" defTabSz="914400" rtl="0" eaLnBrk="1" latinLnBrk="0" hangingPunct="1">
              <a:spcBef>
                <a:spcPts val="0"/>
              </a:spcBef>
              <a:spcAft>
                <a:spcPts val="1200"/>
              </a:spcAft>
              <a:buClr>
                <a:schemeClr val="accent6"/>
              </a:buClr>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90000"/>
              </a:lnSpc>
            </a:pPr>
            <a:r>
              <a:rPr lang="en-US" sz="1800" dirty="0" smtClean="0">
                <a:latin typeface="Arial" charset="0"/>
                <a:cs typeface="Arial" charset="0"/>
              </a:rPr>
              <a:t> </a:t>
            </a:r>
            <a:r>
              <a:rPr lang="en-US" sz="2400" dirty="0" smtClean="0">
                <a:cs typeface="Arial" charset="0"/>
              </a:rPr>
              <a:t>Feb 2012: Facebook exceeds 845 million users</a:t>
            </a:r>
          </a:p>
          <a:p>
            <a:pPr>
              <a:lnSpc>
                <a:spcPct val="90000"/>
              </a:lnSpc>
            </a:pPr>
            <a:r>
              <a:rPr lang="en-US" sz="2400" dirty="0" smtClean="0">
                <a:cs typeface="Arial" charset="0"/>
              </a:rPr>
              <a:t> Feb 2012: Twitter exceeds 500 million users</a:t>
            </a:r>
          </a:p>
          <a:p>
            <a:pPr>
              <a:lnSpc>
                <a:spcPct val="90000"/>
              </a:lnSpc>
            </a:pPr>
            <a:r>
              <a:rPr lang="en-US" sz="2400" dirty="0" smtClean="0">
                <a:cs typeface="Arial" charset="0"/>
              </a:rPr>
              <a:t> Feb 2012: LinkedIn reaches 150 million users</a:t>
            </a:r>
          </a:p>
          <a:p>
            <a:pPr>
              <a:lnSpc>
                <a:spcPct val="90000"/>
              </a:lnSpc>
              <a:buFont typeface="Arial" charset="0"/>
              <a:buNone/>
            </a:pPr>
            <a:r>
              <a:rPr lang="en-US" sz="1800" dirty="0" smtClean="0">
                <a:latin typeface="Arial" charset="0"/>
                <a:cs typeface="Arial" charset="0"/>
              </a:rPr>
              <a:t>	</a:t>
            </a:r>
          </a:p>
          <a:p>
            <a:pPr>
              <a:lnSpc>
                <a:spcPct val="90000"/>
              </a:lnSpc>
              <a:buFont typeface="Arial" charset="0"/>
              <a:buNone/>
            </a:pPr>
            <a:endParaRPr lang="en-US" sz="1800" dirty="0" smtClean="0">
              <a:latin typeface="Arial" charset="0"/>
              <a:cs typeface="Arial" charset="0"/>
            </a:endParaRPr>
          </a:p>
          <a:p>
            <a:pPr>
              <a:lnSpc>
                <a:spcPct val="90000"/>
              </a:lnSpc>
              <a:buFont typeface="Arial" charset="0"/>
              <a:buNone/>
            </a:pPr>
            <a:endParaRPr lang="en-US" sz="1800" dirty="0" smtClean="0">
              <a:latin typeface="Arial" charset="0"/>
              <a:cs typeface="Arial" charset="0"/>
            </a:endParaRPr>
          </a:p>
          <a:p>
            <a:pPr>
              <a:lnSpc>
                <a:spcPct val="90000"/>
              </a:lnSpc>
              <a:buFont typeface="Arial" charset="0"/>
              <a:buNone/>
            </a:pPr>
            <a:endParaRPr lang="en-US" sz="1800" dirty="0" smtClean="0">
              <a:latin typeface="Arial" charset="0"/>
              <a:cs typeface="Arial" charset="0"/>
            </a:endParaRPr>
          </a:p>
          <a:p>
            <a:pPr>
              <a:lnSpc>
                <a:spcPct val="90000"/>
              </a:lnSpc>
              <a:buFont typeface="Arial" charset="0"/>
              <a:buNone/>
            </a:pPr>
            <a:endParaRPr lang="en-US" sz="1800" dirty="0" smtClean="0">
              <a:latin typeface="Arial" charset="0"/>
              <a:cs typeface="Arial" charset="0"/>
            </a:endParaRPr>
          </a:p>
          <a:p>
            <a:pPr>
              <a:lnSpc>
                <a:spcPct val="90000"/>
              </a:lnSpc>
              <a:buFont typeface="Arial" charset="0"/>
              <a:buNone/>
            </a:pPr>
            <a:endParaRPr lang="en-US" sz="1800" dirty="0" smtClean="0">
              <a:latin typeface="Arial" charset="0"/>
              <a:cs typeface="Arial" charset="0"/>
            </a:endParaRPr>
          </a:p>
          <a:p>
            <a:pPr>
              <a:lnSpc>
                <a:spcPct val="90000"/>
              </a:lnSpc>
              <a:buFont typeface="Arial" charset="0"/>
              <a:buNone/>
            </a:pPr>
            <a:endParaRPr lang="en-US" sz="1800" dirty="0" smtClean="0">
              <a:latin typeface="Arial" charset="0"/>
              <a:cs typeface="Arial" charset="0"/>
            </a:endParaRPr>
          </a:p>
          <a:p>
            <a:pPr>
              <a:lnSpc>
                <a:spcPct val="90000"/>
              </a:lnSpc>
              <a:buFont typeface="Arial" charset="0"/>
              <a:buNone/>
            </a:pPr>
            <a:endParaRPr lang="en-US" sz="1800" dirty="0" smtClean="0">
              <a:latin typeface="Arial" charset="0"/>
              <a:cs typeface="Arial" charset="0"/>
            </a:endParaRPr>
          </a:p>
        </p:txBody>
      </p:sp>
      <p:pic>
        <p:nvPicPr>
          <p:cNvPr id="16" name="Picture 15" descr="http://www.courant.com/media/alternatethumbnails/htmlpage/2012-01/67509031-20112829.png"/>
          <p:cNvPicPr/>
          <p:nvPr/>
        </p:nvPicPr>
        <p:blipFill>
          <a:blip r:embed="rId3" cstate="print">
            <a:clrChange>
              <a:clrFrom>
                <a:srgbClr val="33CCFF"/>
              </a:clrFrom>
              <a:clrTo>
                <a:srgbClr val="33CCFF">
                  <a:alpha val="0"/>
                </a:srgbClr>
              </a:clrTo>
            </a:clrChange>
          </a:blip>
          <a:srcRect/>
          <a:stretch>
            <a:fillRect/>
          </a:stretch>
        </p:blipFill>
        <p:spPr bwMode="auto">
          <a:xfrm>
            <a:off x="838200" y="2613818"/>
            <a:ext cx="1428574" cy="2076450"/>
          </a:xfrm>
          <a:prstGeom prst="rect">
            <a:avLst/>
          </a:prstGeom>
          <a:ln>
            <a:noFill/>
          </a:ln>
          <a:effectLst>
            <a:outerShdw blurRad="292100" dist="139700" dir="2700000" algn="tl" rotWithShape="0">
              <a:srgbClr val="333333">
                <a:alpha val="65000"/>
              </a:srgbClr>
            </a:outerShdw>
          </a:effectLst>
        </p:spPr>
      </p:pic>
      <p:pic>
        <p:nvPicPr>
          <p:cNvPr id="17" name="Picture 16" descr="http://soshable.com/wp-content/uploads/2011/03/LinkedIn-Logo.png"/>
          <p:cNvPicPr/>
          <p:nvPr/>
        </p:nvPicPr>
        <p:blipFill>
          <a:blip r:embed="rId4" cstate="print"/>
          <a:srcRect/>
          <a:stretch>
            <a:fillRect/>
          </a:stretch>
        </p:blipFill>
        <p:spPr bwMode="auto">
          <a:xfrm>
            <a:off x="3048001" y="4137818"/>
            <a:ext cx="2535326" cy="752475"/>
          </a:xfrm>
          <a:prstGeom prst="rect">
            <a:avLst/>
          </a:prstGeom>
          <a:ln>
            <a:noFill/>
          </a:ln>
          <a:effectLst>
            <a:outerShdw blurRad="292100" dist="139700" dir="2700000" algn="tl" rotWithShape="0">
              <a:srgbClr val="333333">
                <a:alpha val="65000"/>
              </a:srgbClr>
            </a:outerShdw>
          </a:effectLst>
        </p:spPr>
      </p:pic>
      <p:sp>
        <p:nvSpPr>
          <p:cNvPr id="18" name="Rectangle 17"/>
          <p:cNvSpPr/>
          <p:nvPr/>
        </p:nvSpPr>
        <p:spPr>
          <a:xfrm>
            <a:off x="994009" y="5581067"/>
            <a:ext cx="5171264" cy="313932"/>
          </a:xfrm>
          <a:prstGeom prst="rect">
            <a:avLst/>
          </a:prstGeom>
        </p:spPr>
        <p:txBody>
          <a:bodyPr wrap="square">
            <a:spAutoFit/>
          </a:bodyPr>
          <a:lstStyle/>
          <a:p>
            <a:pPr>
              <a:lnSpc>
                <a:spcPct val="90000"/>
              </a:lnSpc>
              <a:buFont typeface="Arial" charset="0"/>
              <a:buNone/>
            </a:pPr>
            <a:r>
              <a:rPr lang="en-US" sz="1600" dirty="0" smtClean="0">
                <a:latin typeface="Arial" charset="0"/>
                <a:cs typeface="Arial" charset="0"/>
              </a:rPr>
              <a:t>Source: </a:t>
            </a:r>
            <a:r>
              <a:rPr lang="en-US" sz="1600" dirty="0" err="1">
                <a:latin typeface="Arial" charset="0"/>
                <a:cs typeface="Arial" charset="0"/>
              </a:rPr>
              <a:t>RealTimeReport</a:t>
            </a:r>
            <a:r>
              <a:rPr lang="en-US" sz="1600" dirty="0">
                <a:latin typeface="Arial" charset="0"/>
                <a:cs typeface="Arial" charset="0"/>
              </a:rPr>
              <a:t>, therealtimereport.com</a:t>
            </a:r>
          </a:p>
        </p:txBody>
      </p:sp>
      <p:sp>
        <p:nvSpPr>
          <p:cNvPr id="19" name="Rectangle 2"/>
          <p:cNvSpPr txBox="1">
            <a:spLocks/>
          </p:cNvSpPr>
          <p:nvPr/>
        </p:nvSpPr>
        <p:spPr>
          <a:xfrm>
            <a:off x="381000" y="1143000"/>
            <a:ext cx="8229600" cy="1143000"/>
          </a:xfrm>
          <a:prstGeom prst="rect">
            <a:avLst/>
          </a:prstGeom>
        </p:spPr>
        <p:txBody>
          <a:bodyPr vert="horz" lIns="0" tIns="0" rIns="0" bIns="0" rtlCol="0" anchor="t" anchorCtr="0">
            <a:noAutofit/>
          </a:bodyPr>
          <a:lstStyle>
            <a:lvl1pPr algn="l" defTabSz="914400" rtl="0" eaLnBrk="1" latinLnBrk="0" hangingPunct="1">
              <a:spcBef>
                <a:spcPct val="0"/>
              </a:spcBef>
              <a:buNone/>
              <a:defRPr sz="2600" kern="1200">
                <a:solidFill>
                  <a:schemeClr val="accent6"/>
                </a:solidFill>
                <a:latin typeface="+mj-lt"/>
                <a:ea typeface="+mj-ea"/>
                <a:cs typeface="+mj-cs"/>
              </a:defRPr>
            </a:lvl1pPr>
          </a:lstStyle>
          <a:p>
            <a:pPr algn="ctr"/>
            <a:endParaRPr lang="en-US" sz="2000" b="1" dirty="0" smtClean="0">
              <a:solidFill>
                <a:schemeClr val="accent6">
                  <a:lumMod val="75000"/>
                </a:schemeClr>
              </a:solidFill>
              <a:latin typeface="Arial" charset="0"/>
              <a:cs typeface="Arial" charset="0"/>
            </a:endParaRPr>
          </a:p>
        </p:txBody>
      </p:sp>
    </p:spTree>
    <p:extLst>
      <p:ext uri="{BB962C8B-B14F-4D97-AF65-F5344CB8AC3E}">
        <p14:creationId xmlns:p14="http://schemas.microsoft.com/office/powerpoint/2010/main" val="41055490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6"/>
                </a:solidFill>
              </a:rPr>
              <a:t> Social Media Trends</a:t>
            </a:r>
            <a:endParaRPr lang="en-US" dirty="0"/>
          </a:p>
        </p:txBody>
      </p:sp>
      <p:sp>
        <p:nvSpPr>
          <p:cNvPr id="3" name="Content Placeholder 2"/>
          <p:cNvSpPr>
            <a:spLocks noGrp="1"/>
          </p:cNvSpPr>
          <p:nvPr>
            <p:ph idx="1"/>
          </p:nvPr>
        </p:nvSpPr>
        <p:spPr>
          <a:xfrm>
            <a:off x="576263" y="891540"/>
            <a:ext cx="7989887" cy="5240319"/>
          </a:xfrm>
        </p:spPr>
        <p:txBody>
          <a:bodyPr>
            <a:normAutofit fontScale="77500" lnSpcReduction="20000"/>
          </a:bodyPr>
          <a:lstStyle/>
          <a:p>
            <a:endParaRPr lang="en-US" sz="1600" b="1" dirty="0" smtClean="0">
              <a:latin typeface="Arial" charset="0"/>
              <a:cs typeface="Arial" charset="0"/>
            </a:endParaRPr>
          </a:p>
          <a:p>
            <a:endParaRPr lang="en-US" sz="1600" b="1" dirty="0">
              <a:latin typeface="Arial" charset="0"/>
              <a:cs typeface="Arial" charset="0"/>
            </a:endParaRPr>
          </a:p>
          <a:p>
            <a:endParaRPr lang="en-US" sz="1600" b="1" dirty="0" smtClean="0">
              <a:latin typeface="Arial" charset="0"/>
              <a:cs typeface="Arial" charset="0"/>
            </a:endParaRPr>
          </a:p>
          <a:p>
            <a:endParaRPr lang="en-US" sz="1600" b="1" dirty="0">
              <a:latin typeface="Arial" charset="0"/>
              <a:cs typeface="Arial" charset="0"/>
            </a:endParaRPr>
          </a:p>
          <a:p>
            <a:pPr marL="0" indent="0">
              <a:buNone/>
            </a:pPr>
            <a:r>
              <a:rPr lang="en-US" sz="2400" b="1" dirty="0" smtClean="0">
                <a:cs typeface="Arial" charset="0"/>
              </a:rPr>
              <a:t>Use in the Workplace</a:t>
            </a:r>
          </a:p>
          <a:p>
            <a:pPr>
              <a:lnSpc>
                <a:spcPct val="80000"/>
              </a:lnSpc>
            </a:pPr>
            <a:r>
              <a:rPr lang="en-US" sz="2400" dirty="0" smtClean="0">
                <a:cs typeface="Arial" charset="0"/>
              </a:rPr>
              <a:t>76% of companies use social networking</a:t>
            </a:r>
          </a:p>
          <a:p>
            <a:pPr>
              <a:lnSpc>
                <a:spcPct val="80000"/>
              </a:lnSpc>
              <a:buFont typeface="Arial" charset="0"/>
              <a:buNone/>
            </a:pPr>
            <a:r>
              <a:rPr lang="en-US" sz="2400" dirty="0" smtClean="0">
                <a:cs typeface="Arial" charset="0"/>
              </a:rPr>
              <a:t> </a:t>
            </a:r>
          </a:p>
          <a:p>
            <a:pPr>
              <a:lnSpc>
                <a:spcPct val="80000"/>
              </a:lnSpc>
              <a:buFont typeface="Arial" charset="0"/>
              <a:buNone/>
            </a:pPr>
            <a:r>
              <a:rPr lang="en-US" sz="2400" b="1" dirty="0" smtClean="0">
                <a:cs typeface="Arial" charset="0"/>
              </a:rPr>
              <a:t>by Outward Facing Managers</a:t>
            </a:r>
          </a:p>
          <a:p>
            <a:pPr>
              <a:lnSpc>
                <a:spcPct val="80000"/>
              </a:lnSpc>
            </a:pPr>
            <a:r>
              <a:rPr lang="en-US" sz="2400" dirty="0" smtClean="0">
                <a:cs typeface="Arial" charset="0"/>
              </a:rPr>
              <a:t>Most likely groups to use social media:</a:t>
            </a:r>
          </a:p>
          <a:p>
            <a:pPr>
              <a:lnSpc>
                <a:spcPct val="80000"/>
              </a:lnSpc>
            </a:pPr>
            <a:r>
              <a:rPr lang="en-US" sz="2400" dirty="0" smtClean="0">
                <a:cs typeface="Arial" charset="0"/>
              </a:rPr>
              <a:t>marketing (67%), HR (44%) and public relations (38%)  </a:t>
            </a:r>
          </a:p>
          <a:p>
            <a:pPr marL="0" indent="0">
              <a:lnSpc>
                <a:spcPct val="80000"/>
              </a:lnSpc>
              <a:buNone/>
            </a:pPr>
            <a:endParaRPr lang="en-US" sz="2400" dirty="0" smtClean="0">
              <a:cs typeface="Arial" charset="0"/>
            </a:endParaRPr>
          </a:p>
          <a:p>
            <a:pPr>
              <a:lnSpc>
                <a:spcPct val="80000"/>
              </a:lnSpc>
              <a:buFont typeface="Arial" charset="0"/>
              <a:buNone/>
            </a:pPr>
            <a:r>
              <a:rPr lang="en-US" sz="2400" dirty="0" smtClean="0">
                <a:cs typeface="Arial" charset="0"/>
              </a:rPr>
              <a:t> </a:t>
            </a:r>
            <a:r>
              <a:rPr lang="en-US" sz="2400" b="1" dirty="0" smtClean="0">
                <a:cs typeface="Arial" charset="0"/>
              </a:rPr>
              <a:t>by Executives</a:t>
            </a:r>
          </a:p>
          <a:p>
            <a:pPr>
              <a:lnSpc>
                <a:spcPct val="80000"/>
              </a:lnSpc>
            </a:pPr>
            <a:r>
              <a:rPr lang="en-US" sz="2400" dirty="0" smtClean="0">
                <a:cs typeface="Arial" charset="0"/>
              </a:rPr>
              <a:t>CEOs have been slow to adopt social </a:t>
            </a:r>
            <a:r>
              <a:rPr lang="en-US" sz="2400" dirty="0" smtClean="0">
                <a:cs typeface="Arial" charset="0"/>
              </a:rPr>
              <a:t>media </a:t>
            </a:r>
            <a:r>
              <a:rPr lang="en-US" sz="2400" dirty="0" smtClean="0">
                <a:cs typeface="Arial" charset="0"/>
              </a:rPr>
              <a:t> </a:t>
            </a:r>
            <a:endParaRPr lang="en-US" sz="2400" dirty="0" smtClean="0">
              <a:cs typeface="Arial" charset="0"/>
            </a:endParaRPr>
          </a:p>
          <a:p>
            <a:pPr>
              <a:lnSpc>
                <a:spcPct val="80000"/>
              </a:lnSpc>
            </a:pPr>
            <a:r>
              <a:rPr lang="en-US" sz="2400" dirty="0" smtClean="0">
                <a:cs typeface="Arial" charset="0"/>
              </a:rPr>
              <a:t>61% of Fortune 500 brands engaged customers via Twitter, but only 2.5% of Fortune 500 CEOs were active </a:t>
            </a:r>
            <a:r>
              <a:rPr lang="en-US" sz="2400" dirty="0" smtClean="0">
                <a:cs typeface="Arial" charset="0"/>
              </a:rPr>
              <a:t>on Twitter</a:t>
            </a:r>
            <a:endParaRPr lang="en-US" sz="2400" dirty="0" smtClean="0">
              <a:cs typeface="Arial" charset="0"/>
            </a:endParaRPr>
          </a:p>
          <a:p>
            <a:pPr marL="0" indent="0">
              <a:lnSpc>
                <a:spcPct val="80000"/>
              </a:lnSpc>
              <a:buNone/>
            </a:pPr>
            <a:endParaRPr lang="en-US" sz="2400" dirty="0" smtClean="0">
              <a:cs typeface="Arial" charset="0"/>
            </a:endParaRPr>
          </a:p>
          <a:p>
            <a:pPr>
              <a:buFont typeface="Arial" charset="0"/>
              <a:buNone/>
            </a:pPr>
            <a:r>
              <a:rPr lang="en-US" sz="2400" b="1" dirty="0" smtClean="0">
                <a:cs typeface="Arial" charset="0"/>
              </a:rPr>
              <a:t>by Employees</a:t>
            </a:r>
          </a:p>
          <a:p>
            <a:r>
              <a:rPr lang="en-US" sz="2400" dirty="0" smtClean="0">
                <a:cs typeface="Arial" charset="0"/>
              </a:rPr>
              <a:t>2011: Robert Half survey that found 51% of CIO’s allow social media use by employees (including </a:t>
            </a:r>
            <a:r>
              <a:rPr lang="en-US" sz="2400" dirty="0" err="1" smtClean="0">
                <a:cs typeface="Arial" charset="0"/>
              </a:rPr>
              <a:t>Facebook</a:t>
            </a:r>
            <a:r>
              <a:rPr lang="en-US" sz="2400" dirty="0" smtClean="0">
                <a:cs typeface="Arial" charset="0"/>
              </a:rPr>
              <a:t>).</a:t>
            </a:r>
          </a:p>
          <a:p>
            <a:pPr>
              <a:lnSpc>
                <a:spcPct val="80000"/>
              </a:lnSpc>
              <a:buFont typeface="Arial" charset="0"/>
              <a:buNone/>
            </a:pPr>
            <a:endParaRPr lang="en-US" sz="2000" dirty="0" smtClean="0">
              <a:cs typeface="Arial" charset="0"/>
            </a:endParaRPr>
          </a:p>
          <a:p>
            <a:pPr>
              <a:lnSpc>
                <a:spcPct val="80000"/>
              </a:lnSpc>
              <a:buFont typeface="Arial" charset="0"/>
              <a:buNone/>
            </a:pPr>
            <a:r>
              <a:rPr lang="en-US" sz="1600" dirty="0" smtClean="0">
                <a:cs typeface="Arial" charset="0"/>
              </a:rPr>
              <a:t>Sources: 2011 </a:t>
            </a:r>
            <a:r>
              <a:rPr lang="en-US" sz="1600" dirty="0" err="1" smtClean="0">
                <a:cs typeface="Arial" charset="0"/>
              </a:rPr>
              <a:t>Proskauer</a:t>
            </a:r>
            <a:r>
              <a:rPr lang="en-US" sz="1600" dirty="0" smtClean="0">
                <a:cs typeface="Arial" charset="0"/>
              </a:rPr>
              <a:t> International Labor &amp; Employment Group Survey</a:t>
            </a:r>
          </a:p>
          <a:p>
            <a:pPr>
              <a:lnSpc>
                <a:spcPct val="80000"/>
              </a:lnSpc>
              <a:buFont typeface="Arial" charset="0"/>
              <a:buNone/>
            </a:pPr>
            <a:r>
              <a:rPr lang="en-US" sz="1600" dirty="0" smtClean="0">
                <a:cs typeface="Arial" charset="0"/>
              </a:rPr>
              <a:t>2012 </a:t>
            </a:r>
            <a:r>
              <a:rPr lang="en-US" sz="1600" dirty="0" err="1" smtClean="0">
                <a:cs typeface="Arial" charset="0"/>
              </a:rPr>
              <a:t>Brandfog</a:t>
            </a:r>
            <a:r>
              <a:rPr lang="en-US" sz="1600" dirty="0" smtClean="0">
                <a:cs typeface="Arial" charset="0"/>
              </a:rPr>
              <a:t> CEO, Social Media &amp; Leadership Survey</a:t>
            </a:r>
          </a:p>
          <a:p>
            <a:pPr>
              <a:lnSpc>
                <a:spcPct val="80000"/>
              </a:lnSpc>
              <a:buFont typeface="Arial" charset="0"/>
              <a:buNone/>
            </a:pPr>
            <a:r>
              <a:rPr lang="en-US" sz="1600" dirty="0" smtClean="0">
                <a:cs typeface="Arial" charset="0"/>
              </a:rPr>
              <a:t>Society </a:t>
            </a:r>
            <a:r>
              <a:rPr lang="en-US" sz="1600" dirty="0" smtClean="0">
                <a:cs typeface="Arial" charset="0"/>
              </a:rPr>
              <a:t>for Human Resource Management, www.shrm.org</a:t>
            </a:r>
          </a:p>
          <a:p>
            <a:endParaRPr lang="en-US" dirty="0"/>
          </a:p>
        </p:txBody>
      </p:sp>
      <p:pic>
        <p:nvPicPr>
          <p:cNvPr id="4" name="Picture 3" descr="http://idaconcpts.com/wp-content/social%20media%20advertising.png"/>
          <p:cNvPicPr/>
          <p:nvPr/>
        </p:nvPicPr>
        <p:blipFill>
          <a:blip r:embed="rId2" cstate="print"/>
          <a:srcRect/>
          <a:stretch>
            <a:fillRect/>
          </a:stretch>
        </p:blipFill>
        <p:spPr bwMode="auto">
          <a:xfrm>
            <a:off x="6391910" y="1082674"/>
            <a:ext cx="2299335" cy="2562225"/>
          </a:xfrm>
          <a:prstGeom prst="rect">
            <a:avLst/>
          </a:prstGeom>
          <a:noFill/>
          <a:ln w="9525">
            <a:noFill/>
            <a:miter lim="800000"/>
            <a:headEnd/>
            <a:tailEnd/>
          </a:ln>
        </p:spPr>
      </p:pic>
    </p:spTree>
    <p:extLst>
      <p:ext uri="{BB962C8B-B14F-4D97-AF65-F5344CB8AC3E}">
        <p14:creationId xmlns:p14="http://schemas.microsoft.com/office/powerpoint/2010/main" val="34785501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1"/>
            <a:ext cx="8229600" cy="1739900"/>
          </a:xfrm>
        </p:spPr>
        <p:txBody>
          <a:bodyPr>
            <a:normAutofit/>
          </a:bodyPr>
          <a:lstStyle/>
          <a:p>
            <a:pPr marL="0" indent="0" algn="ctr">
              <a:buNone/>
            </a:pPr>
            <a:r>
              <a:rPr lang="en-US" sz="4000" dirty="0" smtClean="0">
                <a:solidFill>
                  <a:schemeClr val="accent6"/>
                </a:solidFill>
              </a:rPr>
              <a:t>Pre-Litigation Use of Social Media</a:t>
            </a:r>
            <a:endParaRPr lang="en-US" sz="4000" dirty="0"/>
          </a:p>
        </p:txBody>
      </p:sp>
    </p:spTree>
    <p:extLst>
      <p:ext uri="{BB962C8B-B14F-4D97-AF65-F5344CB8AC3E}">
        <p14:creationId xmlns:p14="http://schemas.microsoft.com/office/powerpoint/2010/main" val="31003796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solidFill>
                  <a:schemeClr val="accent6"/>
                </a:solidFill>
              </a:rPr>
              <a:t>Social Media Pre-Litigation</a:t>
            </a:r>
            <a:endParaRPr lang="en-US" sz="4000" dirty="0">
              <a:solidFill>
                <a:schemeClr val="accent6"/>
              </a:solidFill>
            </a:endParaRPr>
          </a:p>
        </p:txBody>
      </p:sp>
      <p:sp>
        <p:nvSpPr>
          <p:cNvPr id="3" name="Content Placeholder 2"/>
          <p:cNvSpPr>
            <a:spLocks noGrp="1"/>
          </p:cNvSpPr>
          <p:nvPr>
            <p:ph idx="1"/>
          </p:nvPr>
        </p:nvSpPr>
        <p:spPr>
          <a:xfrm>
            <a:off x="502733" y="1946365"/>
            <a:ext cx="7858503" cy="4421067"/>
          </a:xfrm>
        </p:spPr>
        <p:txBody>
          <a:bodyPr>
            <a:normAutofit/>
          </a:bodyPr>
          <a:lstStyle/>
          <a:p>
            <a:pPr marL="630936" indent="-274320">
              <a:lnSpc>
                <a:spcPct val="105000"/>
              </a:lnSpc>
              <a:spcBef>
                <a:spcPts val="0"/>
              </a:spcBef>
              <a:spcAft>
                <a:spcPts val="1200"/>
              </a:spcAft>
              <a:buClr>
                <a:schemeClr val="accent2">
                  <a:lumMod val="75000"/>
                </a:schemeClr>
              </a:buClr>
            </a:pPr>
            <a:r>
              <a:rPr lang="en-US" sz="2400" dirty="0" smtClean="0">
                <a:latin typeface="Arial" pitchFamily="34" charset="0"/>
                <a:cs typeface="Arial" pitchFamily="34" charset="0"/>
              </a:rPr>
              <a:t>Plaintiff’s attorneys often use social media to mine for cases and plaintiffs</a:t>
            </a:r>
          </a:p>
          <a:p>
            <a:pPr marL="1030986" lvl="2" indent="-274320">
              <a:lnSpc>
                <a:spcPct val="105000"/>
              </a:lnSpc>
              <a:spcBef>
                <a:spcPts val="0"/>
              </a:spcBef>
              <a:spcAft>
                <a:spcPts val="1200"/>
              </a:spcAft>
              <a:buClr>
                <a:schemeClr val="accent2">
                  <a:lumMod val="75000"/>
                </a:schemeClr>
              </a:buClr>
            </a:pPr>
            <a:r>
              <a:rPr lang="en-US" sz="2000" dirty="0" smtClean="0">
                <a:latin typeface="Arial" pitchFamily="34" charset="0"/>
                <a:cs typeface="Arial" pitchFamily="34" charset="0"/>
              </a:rPr>
              <a:t>Post ads to solicit named plaintiffs</a:t>
            </a:r>
          </a:p>
          <a:p>
            <a:pPr marL="1030986" lvl="2" indent="-274320">
              <a:lnSpc>
                <a:spcPct val="105000"/>
              </a:lnSpc>
              <a:spcBef>
                <a:spcPts val="0"/>
              </a:spcBef>
              <a:spcAft>
                <a:spcPts val="1200"/>
              </a:spcAft>
              <a:buClr>
                <a:schemeClr val="accent2">
                  <a:lumMod val="75000"/>
                </a:schemeClr>
              </a:buClr>
            </a:pPr>
            <a:r>
              <a:rPr lang="en-US" sz="2000" dirty="0" smtClean="0">
                <a:latin typeface="Arial" pitchFamily="34" charset="0"/>
                <a:cs typeface="Arial" pitchFamily="34" charset="0"/>
              </a:rPr>
              <a:t>Mine public comments for discontent with companies, etc.</a:t>
            </a:r>
          </a:p>
          <a:p>
            <a:pPr marL="630936" indent="-274320">
              <a:lnSpc>
                <a:spcPct val="105000"/>
              </a:lnSpc>
              <a:spcBef>
                <a:spcPts val="0"/>
              </a:spcBef>
              <a:spcAft>
                <a:spcPts val="1200"/>
              </a:spcAft>
              <a:buClr>
                <a:schemeClr val="accent2">
                  <a:lumMod val="75000"/>
                </a:schemeClr>
              </a:buClr>
            </a:pPr>
            <a:r>
              <a:rPr lang="en-US" sz="2400" dirty="0" smtClean="0">
                <a:latin typeface="Arial" pitchFamily="34" charset="0"/>
                <a:cs typeface="Arial" pitchFamily="34" charset="0"/>
              </a:rPr>
              <a:t>Investigate your adversary before filing a lawsuit</a:t>
            </a:r>
          </a:p>
          <a:p>
            <a:pPr marL="1030986" lvl="2" indent="-274320">
              <a:lnSpc>
                <a:spcPct val="105000"/>
              </a:lnSpc>
              <a:spcBef>
                <a:spcPts val="0"/>
              </a:spcBef>
              <a:spcAft>
                <a:spcPts val="1200"/>
              </a:spcAft>
              <a:buClr>
                <a:schemeClr val="accent2">
                  <a:lumMod val="75000"/>
                </a:schemeClr>
              </a:buClr>
            </a:pPr>
            <a:r>
              <a:rPr lang="en-US" sz="2000" dirty="0" smtClean="0">
                <a:latin typeface="Arial" pitchFamily="34" charset="0"/>
                <a:cs typeface="Arial" pitchFamily="34" charset="0"/>
              </a:rPr>
              <a:t>Do you know anyone in common that can serve as a bridge to resolve the dispute?</a:t>
            </a:r>
          </a:p>
          <a:p>
            <a:pPr marL="630936" indent="-274320">
              <a:lnSpc>
                <a:spcPct val="150000"/>
              </a:lnSpc>
              <a:spcBef>
                <a:spcPts val="1200"/>
              </a:spcBef>
              <a:buNone/>
            </a:pPr>
            <a:endParaRPr lang="en-US" dirty="0" smtClean="0"/>
          </a:p>
        </p:txBody>
      </p:sp>
    </p:spTree>
    <p:extLst>
      <p:ext uri="{BB962C8B-B14F-4D97-AF65-F5344CB8AC3E}">
        <p14:creationId xmlns:p14="http://schemas.microsoft.com/office/powerpoint/2010/main" val="596760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solidFill>
                  <a:schemeClr val="accent6"/>
                </a:solidFill>
              </a:rPr>
              <a:t>Agenda</a:t>
            </a:r>
            <a:endParaRPr lang="en-US" dirty="0"/>
          </a:p>
        </p:txBody>
      </p:sp>
      <p:sp>
        <p:nvSpPr>
          <p:cNvPr id="3" name="Content Placeholder 2"/>
          <p:cNvSpPr>
            <a:spLocks noGrp="1"/>
          </p:cNvSpPr>
          <p:nvPr>
            <p:ph idx="1"/>
          </p:nvPr>
        </p:nvSpPr>
        <p:spPr/>
        <p:txBody>
          <a:bodyPr/>
          <a:lstStyle/>
          <a:p>
            <a:r>
              <a:rPr lang="en-US" dirty="0" smtClean="0"/>
              <a:t>Introduction – Why Social Media Matters</a:t>
            </a:r>
          </a:p>
          <a:p>
            <a:r>
              <a:rPr lang="en-US" dirty="0" smtClean="0"/>
              <a:t>Pre-Litigation Use of Social Media </a:t>
            </a:r>
          </a:p>
          <a:p>
            <a:r>
              <a:rPr lang="en-US" dirty="0" smtClean="0"/>
              <a:t>Preservation and Collection Pitfalls</a:t>
            </a:r>
          </a:p>
          <a:p>
            <a:r>
              <a:rPr lang="en-US" dirty="0" smtClean="0"/>
              <a:t>Admissibility of Social Media Evidence</a:t>
            </a:r>
            <a:endParaRPr lang="en-US" dirty="0"/>
          </a:p>
        </p:txBody>
      </p:sp>
    </p:spTree>
    <p:extLst>
      <p:ext uri="{BB962C8B-B14F-4D97-AF65-F5344CB8AC3E}">
        <p14:creationId xmlns:p14="http://schemas.microsoft.com/office/powerpoint/2010/main" val="21404676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solidFill>
                  <a:schemeClr val="accent6"/>
                </a:solidFill>
              </a:rPr>
              <a:t>Social Media in Discovery</a:t>
            </a:r>
            <a:endParaRPr lang="en-US" sz="4000" dirty="0">
              <a:solidFill>
                <a:schemeClr val="accent6"/>
              </a:solidFill>
            </a:endParaRPr>
          </a:p>
        </p:txBody>
      </p:sp>
      <p:sp>
        <p:nvSpPr>
          <p:cNvPr id="3" name="Content Placeholder 2"/>
          <p:cNvSpPr>
            <a:spLocks noGrp="1"/>
          </p:cNvSpPr>
          <p:nvPr>
            <p:ph idx="1"/>
          </p:nvPr>
        </p:nvSpPr>
        <p:spPr>
          <a:xfrm>
            <a:off x="502733" y="1946365"/>
            <a:ext cx="7858503" cy="4421067"/>
          </a:xfrm>
        </p:spPr>
        <p:txBody>
          <a:bodyPr>
            <a:normAutofit/>
          </a:bodyPr>
          <a:lstStyle/>
          <a:p>
            <a:pPr>
              <a:buClr>
                <a:schemeClr val="accent2">
                  <a:lumMod val="75000"/>
                </a:schemeClr>
              </a:buClr>
            </a:pPr>
            <a:r>
              <a:rPr lang="en-US" sz="2600" dirty="0" smtClean="0">
                <a:latin typeface="Arial" pitchFamily="34" charset="0"/>
                <a:cs typeface="Arial" pitchFamily="34" charset="0"/>
              </a:rPr>
              <a:t>Social media is discoverable in many cases</a:t>
            </a:r>
          </a:p>
          <a:p>
            <a:pPr lvl="1">
              <a:buClr>
                <a:schemeClr val="accent2">
                  <a:lumMod val="75000"/>
                </a:schemeClr>
              </a:buClr>
              <a:buFont typeface="Arial" pitchFamily="34" charset="0"/>
              <a:buChar char="•"/>
            </a:pPr>
            <a:r>
              <a:rPr lang="en-US" sz="2200" dirty="0" smtClean="0">
                <a:latin typeface="Arial" pitchFamily="34" charset="0"/>
                <a:cs typeface="Arial" pitchFamily="34" charset="0"/>
              </a:rPr>
              <a:t>Include social media in document preservation demands to other side and in document preservation memos to clients</a:t>
            </a:r>
          </a:p>
          <a:p>
            <a:pPr>
              <a:buClr>
                <a:schemeClr val="accent2">
                  <a:lumMod val="75000"/>
                </a:schemeClr>
              </a:buClr>
            </a:pPr>
            <a:r>
              <a:rPr lang="en-US" sz="2600" i="1" dirty="0" smtClean="0">
                <a:latin typeface="Arial" pitchFamily="34" charset="0"/>
                <a:cs typeface="Arial" pitchFamily="34" charset="0"/>
              </a:rPr>
              <a:t>Lester v. Allied Concrete Company</a:t>
            </a:r>
          </a:p>
          <a:p>
            <a:pPr lvl="1">
              <a:buClr>
                <a:schemeClr val="accent2">
                  <a:lumMod val="75000"/>
                </a:schemeClr>
              </a:buClr>
              <a:buFont typeface="Arial" pitchFamily="34" charset="0"/>
              <a:buChar char="•"/>
            </a:pPr>
            <a:r>
              <a:rPr lang="en-US" sz="2200" dirty="0" smtClean="0">
                <a:latin typeface="Arial" pitchFamily="34" charset="0"/>
                <a:cs typeface="Arial" pitchFamily="34" charset="0"/>
              </a:rPr>
              <a:t>Attorney ordered to pay over $500,000 in fines for telling his client to delete less-than-flattering information from </a:t>
            </a:r>
            <a:r>
              <a:rPr lang="en-US" sz="2200" dirty="0" err="1" smtClean="0">
                <a:latin typeface="Arial" pitchFamily="34" charset="0"/>
                <a:cs typeface="Arial" pitchFamily="34" charset="0"/>
              </a:rPr>
              <a:t>Facebook</a:t>
            </a:r>
            <a:r>
              <a:rPr lang="en-US" sz="2200" dirty="0" smtClean="0">
                <a:latin typeface="Arial" pitchFamily="34" charset="0"/>
                <a:cs typeface="Arial" pitchFamily="34" charset="0"/>
              </a:rPr>
              <a:t>.  Client was separately sanctioned $180,000 for following attorney’s bad advice.  Case was a wrongful death action related to death of client’s wife.</a:t>
            </a:r>
          </a:p>
          <a:p>
            <a:pPr>
              <a:buNone/>
            </a:pPr>
            <a:endParaRPr lang="en-US" dirty="0" smtClean="0"/>
          </a:p>
        </p:txBody>
      </p:sp>
    </p:spTree>
    <p:extLst>
      <p:ext uri="{BB962C8B-B14F-4D97-AF65-F5344CB8AC3E}">
        <p14:creationId xmlns:p14="http://schemas.microsoft.com/office/powerpoint/2010/main" val="596760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solidFill>
                  <a:schemeClr val="accent6"/>
                </a:solidFill>
              </a:rPr>
              <a:t>Social Media in Discovery</a:t>
            </a:r>
            <a:endParaRPr lang="en-US" sz="4000" dirty="0">
              <a:solidFill>
                <a:schemeClr val="accent6"/>
              </a:solidFill>
            </a:endParaRPr>
          </a:p>
        </p:txBody>
      </p:sp>
      <p:sp>
        <p:nvSpPr>
          <p:cNvPr id="3" name="Content Placeholder 2"/>
          <p:cNvSpPr>
            <a:spLocks noGrp="1"/>
          </p:cNvSpPr>
          <p:nvPr>
            <p:ph idx="1"/>
          </p:nvPr>
        </p:nvSpPr>
        <p:spPr>
          <a:xfrm>
            <a:off x="502733" y="1946365"/>
            <a:ext cx="7858503" cy="4421067"/>
          </a:xfrm>
        </p:spPr>
        <p:txBody>
          <a:bodyPr/>
          <a:lstStyle/>
          <a:p>
            <a:pPr>
              <a:buClr>
                <a:schemeClr val="accent2"/>
              </a:buClr>
            </a:pPr>
            <a:r>
              <a:rPr lang="en-US" sz="2200" dirty="0" smtClean="0">
                <a:latin typeface="Arial" pitchFamily="34" charset="0"/>
                <a:cs typeface="Arial" pitchFamily="34" charset="0"/>
              </a:rPr>
              <a:t>Social media websites are ESI and can (and should) be handled as such</a:t>
            </a:r>
          </a:p>
          <a:p>
            <a:pPr lvl="1">
              <a:buClr>
                <a:schemeClr val="accent2"/>
              </a:buClr>
              <a:buFont typeface="Arial" pitchFamily="34" charset="0"/>
              <a:buChar char="•"/>
            </a:pPr>
            <a:r>
              <a:rPr lang="en-US" sz="1800" dirty="0" smtClean="0">
                <a:latin typeface="Arial" pitchFamily="34" charset="0"/>
                <a:cs typeface="Arial" pitchFamily="34" charset="0"/>
              </a:rPr>
              <a:t>Various tools to collect, process, and review social media</a:t>
            </a:r>
          </a:p>
          <a:p>
            <a:pPr lvl="1">
              <a:buClr>
                <a:schemeClr val="accent2"/>
              </a:buClr>
              <a:buFont typeface="Arial" pitchFamily="34" charset="0"/>
              <a:buChar char="•"/>
            </a:pPr>
            <a:r>
              <a:rPr lang="en-US" sz="1800" dirty="0" smtClean="0">
                <a:latin typeface="Arial" pitchFamily="34" charset="0"/>
                <a:cs typeface="Arial" pitchFamily="34" charset="0"/>
              </a:rPr>
              <a:t>Can be loaded into Relativity with various fields</a:t>
            </a:r>
          </a:p>
          <a:p>
            <a:pPr lvl="1">
              <a:buClr>
                <a:schemeClr val="accent2"/>
              </a:buClr>
              <a:buFont typeface="Arial" pitchFamily="34" charset="0"/>
              <a:buChar char="•"/>
            </a:pPr>
            <a:r>
              <a:rPr lang="en-US" sz="1800" dirty="0" smtClean="0">
                <a:latin typeface="Arial" pitchFamily="34" charset="0"/>
                <a:cs typeface="Arial" pitchFamily="34" charset="0"/>
              </a:rPr>
              <a:t>Tools like X1 Social Discovery can probe social media to search, preview, collect, and index relevant data</a:t>
            </a:r>
          </a:p>
          <a:p>
            <a:pPr lvl="1">
              <a:buClr>
                <a:schemeClr val="accent2"/>
              </a:buClr>
              <a:buFont typeface="Arial" pitchFamily="34" charset="0"/>
              <a:buChar char="•"/>
            </a:pPr>
            <a:r>
              <a:rPr lang="en-US" sz="1800" dirty="0" smtClean="0">
                <a:latin typeface="Arial" pitchFamily="34" charset="0"/>
                <a:cs typeface="Arial" pitchFamily="34" charset="0"/>
              </a:rPr>
              <a:t>Be sure to preserve chain of custody</a:t>
            </a:r>
          </a:p>
          <a:p>
            <a:pPr>
              <a:buClr>
                <a:schemeClr val="accent2"/>
              </a:buClr>
            </a:pPr>
            <a:r>
              <a:rPr lang="en-US" sz="2200" i="1" dirty="0" smtClean="0">
                <a:latin typeface="Arial" pitchFamily="34" charset="0"/>
                <a:cs typeface="Arial" pitchFamily="34" charset="0"/>
              </a:rPr>
              <a:t>Zimmerman v. Weis Markets</a:t>
            </a:r>
          </a:p>
          <a:p>
            <a:pPr lvl="1">
              <a:buClr>
                <a:schemeClr val="accent2"/>
              </a:buClr>
              <a:buFont typeface="Arial" pitchFamily="34" charset="0"/>
              <a:buChar char="•"/>
            </a:pPr>
            <a:r>
              <a:rPr lang="en-US" sz="1800" dirty="0" smtClean="0">
                <a:latin typeface="Arial" pitchFamily="34" charset="0"/>
                <a:cs typeface="Arial" pitchFamily="34" charset="0"/>
              </a:rPr>
              <a:t>Anyone posting photos or information to a public site has no reasonable expectation to privacy.  Plaintiff ordered to provide log-in information and passwords.  Plaintiff brought personal injury claim and asserted embarrassment in wearing shorts.</a:t>
            </a:r>
          </a:p>
          <a:p>
            <a:endParaRPr lang="en-US" sz="2200" dirty="0" smtClean="0"/>
          </a:p>
          <a:p>
            <a:pPr>
              <a:buNone/>
            </a:pPr>
            <a:endParaRPr lang="en-US" dirty="0" smtClean="0"/>
          </a:p>
        </p:txBody>
      </p:sp>
    </p:spTree>
    <p:extLst>
      <p:ext uri="{BB962C8B-B14F-4D97-AF65-F5344CB8AC3E}">
        <p14:creationId xmlns:p14="http://schemas.microsoft.com/office/powerpoint/2010/main" val="596760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solidFill>
                  <a:schemeClr val="accent6"/>
                </a:solidFill>
              </a:rPr>
              <a:t>Social Media in Discovery</a:t>
            </a:r>
            <a:endParaRPr lang="en-US" sz="4000" dirty="0">
              <a:solidFill>
                <a:schemeClr val="accent6"/>
              </a:solidFill>
            </a:endParaRPr>
          </a:p>
        </p:txBody>
      </p:sp>
      <p:sp>
        <p:nvSpPr>
          <p:cNvPr id="3" name="Content Placeholder 2"/>
          <p:cNvSpPr>
            <a:spLocks noGrp="1"/>
          </p:cNvSpPr>
          <p:nvPr>
            <p:ph idx="1"/>
          </p:nvPr>
        </p:nvSpPr>
        <p:spPr>
          <a:xfrm>
            <a:off x="502733" y="1946365"/>
            <a:ext cx="7858503" cy="4421067"/>
          </a:xfrm>
        </p:spPr>
        <p:txBody>
          <a:bodyPr/>
          <a:lstStyle/>
          <a:p>
            <a:pPr>
              <a:buClr>
                <a:schemeClr val="accent2">
                  <a:lumMod val="75000"/>
                </a:schemeClr>
              </a:buClr>
            </a:pPr>
            <a:r>
              <a:rPr lang="en-US" sz="2200" i="1" dirty="0" smtClean="0">
                <a:latin typeface="Arial" pitchFamily="34" charset="0"/>
                <a:cs typeface="Arial" pitchFamily="34" charset="0"/>
              </a:rPr>
              <a:t>McMillen v. Hummingbird Speedway</a:t>
            </a:r>
          </a:p>
          <a:p>
            <a:pPr lvl="1">
              <a:buClr>
                <a:schemeClr val="accent2">
                  <a:lumMod val="75000"/>
                </a:schemeClr>
              </a:buClr>
              <a:buFont typeface="Arial" pitchFamily="34" charset="0"/>
              <a:buChar char="•"/>
            </a:pPr>
            <a:r>
              <a:rPr lang="en-US" sz="1800" dirty="0" smtClean="0">
                <a:latin typeface="Arial" pitchFamily="34" charset="0"/>
                <a:cs typeface="Arial" pitchFamily="34" charset="0"/>
              </a:rPr>
              <a:t>Similar to </a:t>
            </a:r>
            <a:r>
              <a:rPr lang="en-US" sz="1800" i="1" dirty="0" smtClean="0">
                <a:latin typeface="Arial" pitchFamily="34" charset="0"/>
                <a:cs typeface="Arial" pitchFamily="34" charset="0"/>
              </a:rPr>
              <a:t>Zimmerman v. Weis Markets</a:t>
            </a:r>
            <a:r>
              <a:rPr lang="en-US" sz="1800" dirty="0" smtClean="0">
                <a:latin typeface="Arial" pitchFamily="34" charset="0"/>
                <a:cs typeface="Arial" pitchFamily="34" charset="0"/>
              </a:rPr>
              <a:t>, plaintiff was ordered to turn over usernames and passwords for </a:t>
            </a:r>
            <a:r>
              <a:rPr lang="en-US" sz="1800" dirty="0" err="1" smtClean="0">
                <a:latin typeface="Arial" pitchFamily="34" charset="0"/>
                <a:cs typeface="Arial" pitchFamily="34" charset="0"/>
              </a:rPr>
              <a:t>Facebook</a:t>
            </a:r>
            <a:r>
              <a:rPr lang="en-US" sz="1800" dirty="0" smtClean="0">
                <a:latin typeface="Arial" pitchFamily="34" charset="0"/>
                <a:cs typeface="Arial" pitchFamily="34" charset="0"/>
              </a:rPr>
              <a:t> and MySpace.  Plaintiff claimed injury related to a car race.  But publicly visible portions of his </a:t>
            </a:r>
            <a:r>
              <a:rPr lang="en-US" sz="1800" dirty="0" err="1" smtClean="0">
                <a:latin typeface="Arial" pitchFamily="34" charset="0"/>
                <a:cs typeface="Arial" pitchFamily="34" charset="0"/>
              </a:rPr>
              <a:t>Facebook</a:t>
            </a:r>
            <a:r>
              <a:rPr lang="en-US" sz="1800" dirty="0" smtClean="0">
                <a:latin typeface="Arial" pitchFamily="34" charset="0"/>
                <a:cs typeface="Arial" pitchFamily="34" charset="0"/>
              </a:rPr>
              <a:t> page referenced attending another race after the incident.</a:t>
            </a:r>
          </a:p>
          <a:p>
            <a:pPr lvl="1">
              <a:buClr>
                <a:schemeClr val="accent2">
                  <a:lumMod val="75000"/>
                </a:schemeClr>
              </a:buClr>
              <a:buFont typeface="Arial" pitchFamily="34" charset="0"/>
              <a:buChar char="•"/>
            </a:pPr>
            <a:r>
              <a:rPr lang="en-US" sz="1800" dirty="0" smtClean="0">
                <a:latin typeface="Arial" pitchFamily="34" charset="0"/>
                <a:cs typeface="Arial" pitchFamily="34" charset="0"/>
              </a:rPr>
              <a:t>“</a:t>
            </a:r>
            <a:r>
              <a:rPr lang="en-US" sz="1800" dirty="0" err="1" smtClean="0">
                <a:latin typeface="Arial" pitchFamily="34" charset="0"/>
                <a:cs typeface="Arial" pitchFamily="34" charset="0"/>
              </a:rPr>
              <a:t>Facebook</a:t>
            </a:r>
            <a:r>
              <a:rPr lang="en-US" sz="1800" dirty="0" smtClean="0">
                <a:latin typeface="Arial" pitchFamily="34" charset="0"/>
                <a:cs typeface="Arial" pitchFamily="34" charset="0"/>
              </a:rPr>
              <a:t>, MySpace and their ilk are social network computer sites people utilize to connect with friends and meet new people.  That is, in fact, their purpose, and they do not bill themselves as anything else.  Thus, while it is conceivable that a person could use them as forums to divulge and seek advice on personal and private matters, it would be unrealistic to expect that such disclosures would be considered confidential.”</a:t>
            </a:r>
          </a:p>
          <a:p>
            <a:pPr lvl="1"/>
            <a:endParaRPr lang="en-US" sz="1800" dirty="0" smtClean="0"/>
          </a:p>
          <a:p>
            <a:endParaRPr lang="en-US" sz="2200" dirty="0" smtClean="0"/>
          </a:p>
          <a:p>
            <a:pPr>
              <a:buNone/>
            </a:pPr>
            <a:endParaRPr lang="en-US" dirty="0" smtClean="0"/>
          </a:p>
        </p:txBody>
      </p:sp>
    </p:spTree>
    <p:extLst>
      <p:ext uri="{BB962C8B-B14F-4D97-AF65-F5344CB8AC3E}">
        <p14:creationId xmlns:p14="http://schemas.microsoft.com/office/powerpoint/2010/main" val="596760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solidFill>
                  <a:schemeClr val="accent6"/>
                </a:solidFill>
              </a:rPr>
              <a:t>Social Media in Discovery</a:t>
            </a:r>
            <a:endParaRPr lang="en-US" sz="4000" dirty="0">
              <a:solidFill>
                <a:schemeClr val="accent6"/>
              </a:solidFill>
            </a:endParaRPr>
          </a:p>
        </p:txBody>
      </p:sp>
      <p:sp>
        <p:nvSpPr>
          <p:cNvPr id="3" name="Content Placeholder 2"/>
          <p:cNvSpPr>
            <a:spLocks noGrp="1"/>
          </p:cNvSpPr>
          <p:nvPr>
            <p:ph idx="1"/>
          </p:nvPr>
        </p:nvSpPr>
        <p:spPr>
          <a:xfrm>
            <a:off x="502733" y="1946365"/>
            <a:ext cx="7858503" cy="4421067"/>
          </a:xfrm>
        </p:spPr>
        <p:txBody>
          <a:bodyPr>
            <a:normAutofit/>
          </a:bodyPr>
          <a:lstStyle/>
          <a:p>
            <a:pPr>
              <a:buClr>
                <a:schemeClr val="accent2">
                  <a:lumMod val="75000"/>
                </a:schemeClr>
              </a:buClr>
            </a:pPr>
            <a:r>
              <a:rPr lang="en-US" sz="2400" dirty="0" smtClean="0">
                <a:latin typeface="Arial" pitchFamily="34" charset="0"/>
                <a:cs typeface="Arial" pitchFamily="34" charset="0"/>
              </a:rPr>
              <a:t>At a minimum, use social media for research</a:t>
            </a:r>
          </a:p>
          <a:p>
            <a:pPr lvl="1">
              <a:buClr>
                <a:schemeClr val="accent2">
                  <a:lumMod val="75000"/>
                </a:schemeClr>
              </a:buClr>
              <a:buFont typeface="Arial" pitchFamily="34" charset="0"/>
              <a:buChar char="•"/>
            </a:pPr>
            <a:r>
              <a:rPr lang="en-US" sz="2000" dirty="0" smtClean="0">
                <a:latin typeface="Arial" pitchFamily="34" charset="0"/>
                <a:cs typeface="Arial" pitchFamily="34" charset="0"/>
              </a:rPr>
              <a:t>What can you find out about your opposing counsel?</a:t>
            </a:r>
          </a:p>
          <a:p>
            <a:pPr lvl="2">
              <a:buClr>
                <a:schemeClr val="accent2">
                  <a:lumMod val="75000"/>
                </a:schemeClr>
              </a:buClr>
            </a:pPr>
            <a:r>
              <a:rPr lang="en-US" sz="2000" dirty="0" smtClean="0">
                <a:latin typeface="Arial" pitchFamily="34" charset="0"/>
                <a:cs typeface="Arial" pitchFamily="34" charset="0"/>
              </a:rPr>
              <a:t>What do you have in common that can help build rapport?</a:t>
            </a:r>
          </a:p>
          <a:p>
            <a:pPr lvl="1">
              <a:buClr>
                <a:schemeClr val="accent2">
                  <a:lumMod val="75000"/>
                </a:schemeClr>
              </a:buClr>
              <a:buFont typeface="Arial" pitchFamily="34" charset="0"/>
              <a:buChar char="•"/>
            </a:pPr>
            <a:r>
              <a:rPr lang="en-US" sz="2000" dirty="0" smtClean="0">
                <a:latin typeface="Arial" pitchFamily="34" charset="0"/>
                <a:cs typeface="Arial" pitchFamily="34" charset="0"/>
              </a:rPr>
              <a:t>What can you find out about opposing parties?</a:t>
            </a:r>
          </a:p>
          <a:p>
            <a:pPr lvl="2">
              <a:buClr>
                <a:schemeClr val="accent2">
                  <a:lumMod val="75000"/>
                </a:schemeClr>
              </a:buClr>
            </a:pPr>
            <a:r>
              <a:rPr lang="en-US" sz="2000" dirty="0" smtClean="0">
                <a:latin typeface="Arial" pitchFamily="34" charset="0"/>
                <a:cs typeface="Arial" pitchFamily="34" charset="0"/>
              </a:rPr>
              <a:t>Helpful to find out employment of named plaintiffs</a:t>
            </a:r>
          </a:p>
          <a:p>
            <a:pPr lvl="2">
              <a:buClr>
                <a:schemeClr val="accent2">
                  <a:lumMod val="75000"/>
                </a:schemeClr>
              </a:buClr>
            </a:pPr>
            <a:r>
              <a:rPr lang="en-US" sz="2000" i="1" dirty="0" smtClean="0">
                <a:latin typeface="Arial" pitchFamily="34" charset="0"/>
                <a:cs typeface="Arial" pitchFamily="34" charset="0"/>
              </a:rPr>
              <a:t>Welding Fume Products Liability Litigation </a:t>
            </a:r>
            <a:r>
              <a:rPr lang="en-US" sz="2000" dirty="0" smtClean="0">
                <a:latin typeface="Arial" pitchFamily="34" charset="0"/>
                <a:cs typeface="Arial" pitchFamily="34" charset="0"/>
              </a:rPr>
              <a:t>– product liability suit dismissed after defendant discovered </a:t>
            </a:r>
            <a:r>
              <a:rPr lang="en-US" sz="2000" dirty="0" err="1" smtClean="0">
                <a:latin typeface="Arial" pitchFamily="34" charset="0"/>
                <a:cs typeface="Arial" pitchFamily="34" charset="0"/>
              </a:rPr>
              <a:t>Facebook</a:t>
            </a:r>
            <a:r>
              <a:rPr lang="en-US" sz="2000" dirty="0" smtClean="0">
                <a:latin typeface="Arial" pitchFamily="34" charset="0"/>
                <a:cs typeface="Arial" pitchFamily="34" charset="0"/>
              </a:rPr>
              <a:t> photos of allegedly disabled employee racing motorboats</a:t>
            </a:r>
          </a:p>
          <a:p>
            <a:endParaRPr lang="en-US" dirty="0" smtClean="0"/>
          </a:p>
          <a:p>
            <a:pPr>
              <a:buNone/>
            </a:pPr>
            <a:endParaRPr lang="en-US" dirty="0" smtClean="0"/>
          </a:p>
        </p:txBody>
      </p:sp>
    </p:spTree>
    <p:extLst>
      <p:ext uri="{BB962C8B-B14F-4D97-AF65-F5344CB8AC3E}">
        <p14:creationId xmlns:p14="http://schemas.microsoft.com/office/powerpoint/2010/main" val="596760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solidFill>
                  <a:schemeClr val="accent6"/>
                </a:solidFill>
              </a:rPr>
              <a:t>Outside of Litigation</a:t>
            </a:r>
            <a:endParaRPr lang="en-US" sz="4000" dirty="0">
              <a:solidFill>
                <a:schemeClr val="accent6"/>
              </a:solidFill>
            </a:endParaRPr>
          </a:p>
        </p:txBody>
      </p:sp>
      <p:sp>
        <p:nvSpPr>
          <p:cNvPr id="3" name="Content Placeholder 2"/>
          <p:cNvSpPr>
            <a:spLocks noGrp="1"/>
          </p:cNvSpPr>
          <p:nvPr>
            <p:ph idx="1"/>
          </p:nvPr>
        </p:nvSpPr>
        <p:spPr>
          <a:xfrm>
            <a:off x="502733" y="1946365"/>
            <a:ext cx="7858503" cy="4421067"/>
          </a:xfrm>
        </p:spPr>
        <p:txBody>
          <a:bodyPr>
            <a:normAutofit/>
          </a:bodyPr>
          <a:lstStyle/>
          <a:p>
            <a:pPr>
              <a:buClr>
                <a:schemeClr val="accent2">
                  <a:lumMod val="75000"/>
                </a:schemeClr>
              </a:buClr>
            </a:pPr>
            <a:r>
              <a:rPr lang="en-US" sz="2600" dirty="0" smtClean="0">
                <a:latin typeface="Arial" pitchFamily="34" charset="0"/>
                <a:cs typeface="Arial" pitchFamily="34" charset="0"/>
              </a:rPr>
              <a:t>On the negative side</a:t>
            </a:r>
          </a:p>
          <a:p>
            <a:pPr lvl="1">
              <a:buClr>
                <a:schemeClr val="accent2">
                  <a:lumMod val="75000"/>
                </a:schemeClr>
              </a:buClr>
              <a:buFont typeface="Arial" pitchFamily="34" charset="0"/>
              <a:buChar char="•"/>
            </a:pPr>
            <a:r>
              <a:rPr lang="en-US" sz="2200" dirty="0" smtClean="0">
                <a:latin typeface="Arial" pitchFamily="34" charset="0"/>
                <a:cs typeface="Arial" pitchFamily="34" charset="0"/>
              </a:rPr>
              <a:t>Make sure you’re not commenting on a client</a:t>
            </a:r>
          </a:p>
          <a:p>
            <a:pPr lvl="2">
              <a:buClr>
                <a:schemeClr val="accent2">
                  <a:lumMod val="75000"/>
                </a:schemeClr>
              </a:buClr>
            </a:pPr>
            <a:r>
              <a:rPr lang="en-US" sz="2200" dirty="0" smtClean="0">
                <a:latin typeface="Arial" pitchFamily="34" charset="0"/>
                <a:cs typeface="Arial" pitchFamily="34" charset="0"/>
              </a:rPr>
              <a:t>At a large firm, you often don’t know all your clients</a:t>
            </a:r>
          </a:p>
          <a:p>
            <a:pPr lvl="1">
              <a:buClr>
                <a:schemeClr val="accent2">
                  <a:lumMod val="75000"/>
                </a:schemeClr>
              </a:buClr>
              <a:buFont typeface="Arial" pitchFamily="34" charset="0"/>
              <a:buChar char="•"/>
            </a:pPr>
            <a:r>
              <a:rPr lang="en-US" sz="2200" dirty="0" smtClean="0">
                <a:latin typeface="Arial" pitchFamily="34" charset="0"/>
                <a:cs typeface="Arial" pitchFamily="34" charset="0"/>
              </a:rPr>
              <a:t>Make sure you’re not sharing about your work in a manner that reveals confidential information, attorney-client communications, attorney work product, or general strategy</a:t>
            </a:r>
          </a:p>
          <a:p>
            <a:pPr lvl="1">
              <a:buClr>
                <a:schemeClr val="accent2">
                  <a:lumMod val="75000"/>
                </a:schemeClr>
              </a:buClr>
              <a:buFont typeface="Arial" pitchFamily="34" charset="0"/>
              <a:buChar char="•"/>
            </a:pPr>
            <a:r>
              <a:rPr lang="en-US" sz="2200" b="1" dirty="0" smtClean="0">
                <a:latin typeface="Arial" pitchFamily="34" charset="0"/>
                <a:cs typeface="Arial" pitchFamily="34" charset="0"/>
              </a:rPr>
              <a:t>Defamation </a:t>
            </a:r>
            <a:r>
              <a:rPr lang="en-US" sz="2200" dirty="0" smtClean="0">
                <a:latin typeface="Arial" pitchFamily="34" charset="0"/>
                <a:cs typeface="Arial" pitchFamily="34" charset="0"/>
              </a:rPr>
              <a:t> - Cisco sued for defamation after in-house counsel made anonymous blog comments about two patent attorneys who had brought infringement lawsuits against the company</a:t>
            </a:r>
          </a:p>
          <a:p>
            <a:pPr lvl="1"/>
            <a:endParaRPr lang="en-US" sz="2200" dirty="0" smtClean="0"/>
          </a:p>
          <a:p>
            <a:pPr>
              <a:buNone/>
            </a:pPr>
            <a:endParaRPr lang="en-US" sz="2200" dirty="0" smtClean="0"/>
          </a:p>
        </p:txBody>
      </p:sp>
    </p:spTree>
    <p:extLst>
      <p:ext uri="{BB962C8B-B14F-4D97-AF65-F5344CB8AC3E}">
        <p14:creationId xmlns:p14="http://schemas.microsoft.com/office/powerpoint/2010/main" val="596760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60701"/>
            <a:ext cx="8229600" cy="1739900"/>
          </a:xfrm>
        </p:spPr>
        <p:txBody>
          <a:bodyPr>
            <a:normAutofit/>
          </a:bodyPr>
          <a:lstStyle/>
          <a:p>
            <a:pPr marL="0" indent="0" algn="ctr">
              <a:buNone/>
            </a:pPr>
            <a:r>
              <a:rPr lang="en-US" sz="4000" dirty="0" smtClean="0">
                <a:solidFill>
                  <a:schemeClr val="accent6"/>
                </a:solidFill>
              </a:rPr>
              <a:t>Preservation and Collection Pitfalls</a:t>
            </a:r>
            <a:endParaRPr lang="en-US" sz="4000" dirty="0"/>
          </a:p>
        </p:txBody>
      </p:sp>
    </p:spTree>
    <p:extLst>
      <p:ext uri="{BB962C8B-B14F-4D97-AF65-F5344CB8AC3E}">
        <p14:creationId xmlns:p14="http://schemas.microsoft.com/office/powerpoint/2010/main" val="310037963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5" name="Picture 7" descr="periodic_table_of_elemen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2538" y="1957388"/>
            <a:ext cx="6442075" cy="3767137"/>
          </a:xfrm>
          <a:prstGeom prst="rect">
            <a:avLst/>
          </a:prstGeom>
          <a:noFill/>
          <a:extLst>
            <a:ext uri="{909E8E84-426E-40DD-AFC4-6F175D3DCCD1}">
              <a14:hiddenFill xmlns:a14="http://schemas.microsoft.com/office/drawing/2010/main">
                <a:solidFill>
                  <a:srgbClr val="FFFFFF"/>
                </a:solidFill>
              </a14:hiddenFill>
            </a:ext>
          </a:extLst>
        </p:spPr>
      </p:pic>
      <p:pic>
        <p:nvPicPr>
          <p:cNvPr id="135176" name="Picture 8" descr="E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54413" y="1127125"/>
            <a:ext cx="1725612" cy="1890713"/>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6157113"/>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5826" name="Rectangle 2"/>
          <p:cNvSpPr>
            <a:spLocks noGrp="1" noChangeArrowheads="1"/>
          </p:cNvSpPr>
          <p:nvPr>
            <p:ph type="title"/>
          </p:nvPr>
        </p:nvSpPr>
        <p:spPr/>
        <p:txBody>
          <a:bodyPr>
            <a:normAutofit/>
          </a:bodyPr>
          <a:lstStyle/>
          <a:p>
            <a:r>
              <a:rPr lang="en-US" dirty="0" smtClean="0">
                <a:solidFill>
                  <a:schemeClr val="accent6"/>
                </a:solidFill>
              </a:rPr>
              <a:t>Special Care Required</a:t>
            </a:r>
            <a:endParaRPr lang="en-US" b="0" dirty="0" smtClean="0"/>
          </a:p>
        </p:txBody>
      </p:sp>
      <p:sp>
        <p:nvSpPr>
          <p:cNvPr id="845827" name="Rectangle 3"/>
          <p:cNvSpPr>
            <a:spLocks noGrp="1" noChangeArrowheads="1"/>
          </p:cNvSpPr>
          <p:nvPr>
            <p:ph type="body" idx="1"/>
          </p:nvPr>
        </p:nvSpPr>
        <p:spPr/>
        <p:txBody>
          <a:bodyPr/>
          <a:lstStyle/>
          <a:p>
            <a:pPr>
              <a:buFontTx/>
              <a:buNone/>
            </a:pPr>
            <a:r>
              <a:rPr lang="en-US" dirty="0" smtClean="0"/>
              <a:t>Digital Evidence (</a:t>
            </a:r>
            <a:r>
              <a:rPr lang="en-US" dirty="0" err="1" smtClean="0"/>
              <a:t>Incl</a:t>
            </a:r>
            <a:r>
              <a:rPr lang="en-US" dirty="0" smtClean="0"/>
              <a:t> Social Media Data) Is</a:t>
            </a:r>
            <a:r>
              <a:rPr lang="en-US" b="0" dirty="0" smtClean="0"/>
              <a:t>: </a:t>
            </a:r>
            <a:endParaRPr lang="en-US" dirty="0" smtClean="0"/>
          </a:p>
          <a:p>
            <a:r>
              <a:rPr lang="en-US" dirty="0" smtClean="0"/>
              <a:t>Volatile</a:t>
            </a:r>
          </a:p>
          <a:p>
            <a:r>
              <a:rPr lang="en-US" dirty="0" smtClean="0"/>
              <a:t>Easily Changeable</a:t>
            </a:r>
          </a:p>
          <a:p>
            <a:r>
              <a:rPr lang="en-US" dirty="0" smtClean="0"/>
              <a:t>Difficult to Detect If Change has Occurred</a:t>
            </a:r>
          </a:p>
          <a:p>
            <a:r>
              <a:rPr lang="en-US" dirty="0" smtClean="0"/>
              <a:t>Includes Hidden Info (Metadata) </a:t>
            </a:r>
          </a:p>
          <a:p>
            <a:r>
              <a:rPr lang="en-US" dirty="0" smtClean="0"/>
              <a:t>System Dependent</a:t>
            </a:r>
          </a:p>
          <a:p>
            <a:endParaRPr lang="en-US" dirty="0" smtClean="0"/>
          </a:p>
          <a:p>
            <a:pPr lvl="1">
              <a:buFontTx/>
              <a:buNone/>
            </a:pPr>
            <a:endParaRPr lang="en-US" dirty="0" smtClean="0"/>
          </a:p>
          <a:p>
            <a:endParaRPr lang="en-US" dirty="0" smtClean="0"/>
          </a:p>
        </p:txBody>
      </p:sp>
    </p:spTree>
    <p:extLst>
      <p:ext uri="{BB962C8B-B14F-4D97-AF65-F5344CB8AC3E}">
        <p14:creationId xmlns:p14="http://schemas.microsoft.com/office/powerpoint/2010/main" val="1636583953"/>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2994" name="Rectangle 2"/>
          <p:cNvSpPr>
            <a:spLocks noGrp="1" noChangeArrowheads="1"/>
          </p:cNvSpPr>
          <p:nvPr>
            <p:ph type="title"/>
          </p:nvPr>
        </p:nvSpPr>
        <p:spPr/>
        <p:txBody>
          <a:bodyPr>
            <a:normAutofit fontScale="90000"/>
          </a:bodyPr>
          <a:lstStyle/>
          <a:p>
            <a:r>
              <a:rPr lang="en-US" sz="4900" dirty="0">
                <a:solidFill>
                  <a:schemeClr val="accent6"/>
                </a:solidFill>
              </a:rPr>
              <a:t>W</a:t>
            </a:r>
            <a:r>
              <a:rPr lang="en-US" sz="4900" dirty="0" smtClean="0">
                <a:solidFill>
                  <a:schemeClr val="accent6"/>
                </a:solidFill>
              </a:rPr>
              <a:t>ho Should Collect? </a:t>
            </a:r>
            <a:r>
              <a:rPr lang="en-US" sz="4900" dirty="0" smtClean="0"/>
              <a:t>  </a:t>
            </a:r>
            <a:r>
              <a:rPr lang="en-US" sz="2800" dirty="0" smtClean="0"/>
              <a:t/>
            </a:r>
            <a:br>
              <a:rPr lang="en-US" sz="2800" dirty="0" smtClean="0"/>
            </a:br>
            <a:endParaRPr lang="en-US" sz="2800" dirty="0" smtClean="0"/>
          </a:p>
        </p:txBody>
      </p:sp>
      <p:sp>
        <p:nvSpPr>
          <p:cNvPr id="852995" name="Rectangle 3"/>
          <p:cNvSpPr>
            <a:spLocks noGrp="1" noChangeArrowheads="1"/>
          </p:cNvSpPr>
          <p:nvPr>
            <p:ph type="body" idx="1"/>
          </p:nvPr>
        </p:nvSpPr>
        <p:spPr/>
        <p:txBody>
          <a:bodyPr/>
          <a:lstStyle/>
          <a:p>
            <a:r>
              <a:rPr lang="en-US" dirty="0" smtClean="0"/>
              <a:t>In House Resources:</a:t>
            </a:r>
          </a:p>
          <a:p>
            <a:pPr lvl="1"/>
            <a:r>
              <a:rPr lang="en-US" dirty="0" smtClean="0"/>
              <a:t>In house forensic team </a:t>
            </a:r>
          </a:p>
          <a:p>
            <a:pPr lvl="1"/>
            <a:r>
              <a:rPr lang="en-US" dirty="0" smtClean="0"/>
              <a:t>Internal IT</a:t>
            </a:r>
          </a:p>
          <a:p>
            <a:pPr lvl="1"/>
            <a:r>
              <a:rPr lang="en-US" dirty="0" smtClean="0"/>
              <a:t>In house counsel/litigation support</a:t>
            </a:r>
          </a:p>
          <a:p>
            <a:r>
              <a:rPr lang="en-US" dirty="0" smtClean="0"/>
              <a:t>Outside Counsel</a:t>
            </a:r>
          </a:p>
          <a:p>
            <a:r>
              <a:rPr lang="en-US" dirty="0" smtClean="0"/>
              <a:t>Forensic Expert</a:t>
            </a:r>
            <a:endParaRPr lang="en-US" b="0" dirty="0" smtClean="0">
              <a:solidFill>
                <a:schemeClr val="tx1"/>
              </a:solidFill>
            </a:endParaRPr>
          </a:p>
        </p:txBody>
      </p:sp>
    </p:spTree>
    <p:extLst>
      <p:ext uri="{BB962C8B-B14F-4D97-AF65-F5344CB8AC3E}">
        <p14:creationId xmlns:p14="http://schemas.microsoft.com/office/powerpoint/2010/main" val="2653137700"/>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Documents and Settings\cmcbride\Desktop\Caution-Tape-on-Laptop.jpg"/>
          <p:cNvPicPr>
            <a:picLocks noChangeAspect="1" noChangeArrowheads="1"/>
          </p:cNvPicPr>
          <p:nvPr/>
        </p:nvPicPr>
        <p:blipFill>
          <a:blip r:embed="rId2" cstate="print"/>
          <a:srcRect/>
          <a:stretch>
            <a:fillRect/>
          </a:stretch>
        </p:blipFill>
        <p:spPr bwMode="auto">
          <a:xfrm>
            <a:off x="393700" y="800101"/>
            <a:ext cx="8432800" cy="5621866"/>
          </a:xfrm>
          <a:prstGeom prst="rect">
            <a:avLst/>
          </a:prstGeom>
          <a:noFill/>
        </p:spPr>
      </p:pic>
      <p:sp>
        <p:nvSpPr>
          <p:cNvPr id="41986" name="Rectangle 3"/>
          <p:cNvSpPr>
            <a:spLocks noGrp="1"/>
          </p:cNvSpPr>
          <p:nvPr>
            <p:ph type="body" idx="4294967295"/>
          </p:nvPr>
        </p:nvSpPr>
        <p:spPr>
          <a:xfrm>
            <a:off x="368423" y="823118"/>
            <a:ext cx="8229600" cy="5059363"/>
          </a:xfrm>
        </p:spPr>
        <p:txBody>
          <a:bodyPr>
            <a:normAutofit/>
          </a:bodyPr>
          <a:lstStyle/>
          <a:p>
            <a:pPr>
              <a:buFont typeface="Arial" charset="0"/>
              <a:buNone/>
            </a:pPr>
            <a:r>
              <a:rPr lang="en-US" sz="1800" dirty="0" smtClean="0">
                <a:solidFill>
                  <a:schemeClr val="bg1"/>
                </a:solidFill>
                <a:latin typeface="Arial" charset="0"/>
              </a:rPr>
              <a:t/>
            </a:r>
            <a:br>
              <a:rPr lang="en-US" sz="1800" dirty="0" smtClean="0">
                <a:solidFill>
                  <a:schemeClr val="bg1"/>
                </a:solidFill>
                <a:latin typeface="Arial" charset="0"/>
              </a:rPr>
            </a:br>
            <a:r>
              <a:rPr lang="en-US" sz="1800" dirty="0" smtClean="0">
                <a:solidFill>
                  <a:schemeClr val="bg1"/>
                </a:solidFill>
                <a:latin typeface="Arial" charset="0"/>
              </a:rPr>
              <a:t/>
            </a:r>
            <a:br>
              <a:rPr lang="en-US" sz="1800" dirty="0" smtClean="0">
                <a:solidFill>
                  <a:schemeClr val="bg1"/>
                </a:solidFill>
                <a:latin typeface="Arial" charset="0"/>
              </a:rPr>
            </a:br>
            <a:endParaRPr lang="en-US" sz="1800" dirty="0" smtClean="0">
              <a:solidFill>
                <a:schemeClr val="bg1"/>
              </a:solidFill>
              <a:latin typeface="Arial" charset="0"/>
            </a:endParaRPr>
          </a:p>
        </p:txBody>
      </p:sp>
      <p:sp>
        <p:nvSpPr>
          <p:cNvPr id="38916" name="AutoShape 4"/>
          <p:cNvSpPr>
            <a:spLocks noChangeArrowheads="1"/>
          </p:cNvSpPr>
          <p:nvPr/>
        </p:nvSpPr>
        <p:spPr bwMode="auto">
          <a:xfrm>
            <a:off x="584200" y="2044700"/>
            <a:ext cx="7861300" cy="3073400"/>
          </a:xfrm>
          <a:prstGeom prst="roundRect">
            <a:avLst>
              <a:gd name="adj" fmla="val 16667"/>
            </a:avLst>
          </a:prstGeom>
          <a:solidFill>
            <a:schemeClr val="accent1">
              <a:lumMod val="60000"/>
              <a:lumOff val="40000"/>
            </a:schemeClr>
          </a:solidFill>
          <a:ln w="9525">
            <a:solidFill>
              <a:schemeClr val="tx1"/>
            </a:solidFill>
            <a:round/>
            <a:headEnd/>
            <a:tailEnd/>
          </a:ln>
        </p:spPr>
        <p:txBody>
          <a:bodyPr wrap="none" anchor="ctr"/>
          <a:lstStyle/>
          <a:p>
            <a:pPr algn="ctr"/>
            <a:endParaRPr lang="en-US">
              <a:solidFill>
                <a:schemeClr val="bg1"/>
              </a:solidFill>
            </a:endParaRPr>
          </a:p>
        </p:txBody>
      </p:sp>
      <p:sp>
        <p:nvSpPr>
          <p:cNvPr id="38917" name="Text Box 5"/>
          <p:cNvSpPr txBox="1">
            <a:spLocks noChangeArrowheads="1"/>
          </p:cNvSpPr>
          <p:nvPr/>
        </p:nvSpPr>
        <p:spPr bwMode="auto">
          <a:xfrm>
            <a:off x="1016002" y="2324100"/>
            <a:ext cx="7178674" cy="3108543"/>
          </a:xfrm>
          <a:prstGeom prst="rect">
            <a:avLst/>
          </a:prstGeom>
          <a:noFill/>
          <a:ln w="9525">
            <a:noFill/>
            <a:miter lim="800000"/>
            <a:headEnd/>
            <a:tailEnd/>
          </a:ln>
        </p:spPr>
        <p:txBody>
          <a:bodyPr wrap="square">
            <a:spAutoFit/>
          </a:bodyPr>
          <a:lstStyle/>
          <a:p>
            <a:pPr algn="ctr">
              <a:spcBef>
                <a:spcPct val="50000"/>
              </a:spcBef>
            </a:pPr>
            <a:r>
              <a:rPr lang="en-US" sz="2400" dirty="0"/>
              <a:t>“[M]</a:t>
            </a:r>
            <a:r>
              <a:rPr lang="en-US" sz="2400" dirty="0" err="1"/>
              <a:t>ost</a:t>
            </a:r>
            <a:r>
              <a:rPr lang="en-US" sz="2400" dirty="0"/>
              <a:t> custodians cannot be ‘trusted’ to run effective searches because designing legally sufficient electronic searches in the discovery [] contexts is not part of their daily responsibilities</a:t>
            </a:r>
            <a:r>
              <a:rPr lang="en-US" sz="2400" dirty="0" smtClean="0"/>
              <a:t>.”</a:t>
            </a:r>
          </a:p>
          <a:p>
            <a:pPr algn="ctr">
              <a:spcBef>
                <a:spcPct val="50000"/>
              </a:spcBef>
            </a:pPr>
            <a:r>
              <a:rPr lang="en-US" sz="2000" b="1" dirty="0" smtClean="0"/>
              <a:t>Nat’l </a:t>
            </a:r>
            <a:r>
              <a:rPr lang="en-US" sz="2000" b="1" dirty="0"/>
              <a:t>Day Laborer Org. Network v. United States Immigration &amp; Customs Enforcement Agency, --- F. Supp. 2d ---, 2012 WL 2878130 (S.D.N.Y. July 13, 2012)</a:t>
            </a:r>
            <a:endParaRPr lang="en-US" sz="2000" dirty="0"/>
          </a:p>
          <a:p>
            <a:pPr>
              <a:spcBef>
                <a:spcPct val="50000"/>
              </a:spcBef>
            </a:pPr>
            <a:endParaRPr lang="en-US" sz="2000" dirty="0"/>
          </a:p>
        </p:txBody>
      </p:sp>
    </p:spTree>
    <p:extLst>
      <p:ext uri="{BB962C8B-B14F-4D97-AF65-F5344CB8AC3E}">
        <p14:creationId xmlns:p14="http://schemas.microsoft.com/office/powerpoint/2010/main" val="26407836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8917"/>
                                        </p:tgtEl>
                                        <p:attrNameLst>
                                          <p:attrName>style.visibility</p:attrName>
                                        </p:attrNameLst>
                                      </p:cBhvr>
                                      <p:to>
                                        <p:strVal val="visible"/>
                                      </p:to>
                                    </p:set>
                                    <p:anim calcmode="lin" valueType="num">
                                      <p:cBhvr>
                                        <p:cTn id="7" dur="500" fill="hold"/>
                                        <p:tgtEl>
                                          <p:spTgt spid="38917"/>
                                        </p:tgtEl>
                                        <p:attrNameLst>
                                          <p:attrName>ppt_w</p:attrName>
                                        </p:attrNameLst>
                                      </p:cBhvr>
                                      <p:tavLst>
                                        <p:tav tm="0">
                                          <p:val>
                                            <p:fltVal val="0"/>
                                          </p:val>
                                        </p:tav>
                                        <p:tav tm="100000">
                                          <p:val>
                                            <p:strVal val="#ppt_w"/>
                                          </p:val>
                                        </p:tav>
                                      </p:tavLst>
                                    </p:anim>
                                    <p:anim calcmode="lin" valueType="num">
                                      <p:cBhvr>
                                        <p:cTn id="8" dur="500" fill="hold"/>
                                        <p:tgtEl>
                                          <p:spTgt spid="3891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38916"/>
                                        </p:tgtEl>
                                        <p:attrNameLst>
                                          <p:attrName>style.visibility</p:attrName>
                                        </p:attrNameLst>
                                      </p:cBhvr>
                                      <p:to>
                                        <p:strVal val="visible"/>
                                      </p:to>
                                    </p:set>
                                    <p:anim calcmode="lin" valueType="num">
                                      <p:cBhvr>
                                        <p:cTn id="11" dur="500" fill="hold"/>
                                        <p:tgtEl>
                                          <p:spTgt spid="38916"/>
                                        </p:tgtEl>
                                        <p:attrNameLst>
                                          <p:attrName>ppt_w</p:attrName>
                                        </p:attrNameLst>
                                      </p:cBhvr>
                                      <p:tavLst>
                                        <p:tav tm="0">
                                          <p:val>
                                            <p:fltVal val="0"/>
                                          </p:val>
                                        </p:tav>
                                        <p:tav tm="100000">
                                          <p:val>
                                            <p:strVal val="#ppt_w"/>
                                          </p:val>
                                        </p:tav>
                                      </p:tavLst>
                                    </p:anim>
                                    <p:anim calcmode="lin" valueType="num">
                                      <p:cBhvr>
                                        <p:cTn id="12" dur="500" fill="hold"/>
                                        <p:tgtEl>
                                          <p:spTgt spid="389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animBg="1"/>
      <p:bldP spid="389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48001"/>
            <a:ext cx="8229600" cy="1739900"/>
          </a:xfrm>
        </p:spPr>
        <p:txBody>
          <a:bodyPr>
            <a:normAutofit/>
          </a:bodyPr>
          <a:lstStyle/>
          <a:p>
            <a:pPr marL="0" indent="0" algn="ctr">
              <a:buNone/>
            </a:pPr>
            <a:r>
              <a:rPr lang="en-US" sz="4000" dirty="0" smtClean="0">
                <a:solidFill>
                  <a:schemeClr val="accent6"/>
                </a:solidFill>
              </a:rPr>
              <a:t>Why Social Media Matters</a:t>
            </a:r>
            <a:endParaRPr lang="en-US" sz="4000" dirty="0"/>
          </a:p>
        </p:txBody>
      </p:sp>
    </p:spTree>
    <p:extLst>
      <p:ext uri="{BB962C8B-B14F-4D97-AF65-F5344CB8AC3E}">
        <p14:creationId xmlns:p14="http://schemas.microsoft.com/office/powerpoint/2010/main" val="210737991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177800" y="71438"/>
            <a:ext cx="8229600" cy="1143000"/>
          </a:xfrm>
        </p:spPr>
        <p:txBody>
          <a:bodyPr>
            <a:normAutofit/>
          </a:bodyPr>
          <a:lstStyle/>
          <a:p>
            <a:pPr algn="l"/>
            <a:r>
              <a:rPr lang="en-US" sz="4000" dirty="0" err="1" smtClean="0">
                <a:solidFill>
                  <a:schemeClr val="accent6"/>
                </a:solidFill>
              </a:rPr>
              <a:t>Whats</a:t>
            </a:r>
            <a:r>
              <a:rPr lang="en-US" sz="4000" dirty="0" smtClean="0">
                <a:solidFill>
                  <a:schemeClr val="accent6"/>
                </a:solidFill>
              </a:rPr>
              <a:t>’ Available?</a:t>
            </a:r>
          </a:p>
        </p:txBody>
      </p:sp>
      <p:graphicFrame>
        <p:nvGraphicFramePr>
          <p:cNvPr id="8" name="Content Placeholder 2"/>
          <p:cNvGraphicFramePr>
            <a:graphicFrameLocks noGrp="1"/>
          </p:cNvGraphicFramePr>
          <p:nvPr>
            <p:ph sz="half" idx="4294967295"/>
          </p:nvPr>
        </p:nvGraphicFramePr>
        <p:xfrm>
          <a:off x="0" y="1773238"/>
          <a:ext cx="8915400" cy="4525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7412" name="Picture 16"/>
          <p:cNvPicPr>
            <a:picLocks noChangeAspect="1" noChangeArrowheads="1"/>
          </p:cNvPicPr>
          <p:nvPr/>
        </p:nvPicPr>
        <p:blipFill>
          <a:blip r:embed="rId8" cstate="print"/>
          <a:srcRect/>
          <a:stretch>
            <a:fillRect/>
          </a:stretch>
        </p:blipFill>
        <p:spPr bwMode="auto">
          <a:xfrm>
            <a:off x="3132138" y="1077913"/>
            <a:ext cx="1638300" cy="615950"/>
          </a:xfrm>
          <a:prstGeom prst="rect">
            <a:avLst/>
          </a:prstGeom>
          <a:noFill/>
          <a:ln w="9525">
            <a:noFill/>
            <a:miter lim="800000"/>
            <a:headEnd/>
            <a:tailEnd/>
          </a:ln>
        </p:spPr>
      </p:pic>
      <p:pic>
        <p:nvPicPr>
          <p:cNvPr id="17413" name="Picture 7"/>
          <p:cNvPicPr>
            <a:picLocks noChangeAspect="1" noChangeArrowheads="1"/>
          </p:cNvPicPr>
          <p:nvPr/>
        </p:nvPicPr>
        <p:blipFill>
          <a:blip r:embed="rId9" cstate="print"/>
          <a:srcRect/>
          <a:stretch>
            <a:fillRect/>
          </a:stretch>
        </p:blipFill>
        <p:spPr bwMode="auto">
          <a:xfrm>
            <a:off x="5260975" y="1003300"/>
            <a:ext cx="1365250" cy="765175"/>
          </a:xfrm>
          <a:prstGeom prst="rect">
            <a:avLst/>
          </a:prstGeom>
          <a:noFill/>
          <a:ln w="6350">
            <a:solidFill>
              <a:schemeClr val="tx2"/>
            </a:solidFill>
            <a:miter lim="800000"/>
            <a:headEnd/>
            <a:tailEnd/>
          </a:ln>
        </p:spPr>
      </p:pic>
      <p:pic>
        <p:nvPicPr>
          <p:cNvPr id="17414" name="Picture 13"/>
          <p:cNvPicPr>
            <a:picLocks noChangeAspect="1" noChangeArrowheads="1"/>
          </p:cNvPicPr>
          <p:nvPr/>
        </p:nvPicPr>
        <p:blipFill>
          <a:blip r:embed="rId10" cstate="print"/>
          <a:srcRect/>
          <a:stretch>
            <a:fillRect/>
          </a:stretch>
        </p:blipFill>
        <p:spPr bwMode="auto">
          <a:xfrm>
            <a:off x="7115175" y="1050925"/>
            <a:ext cx="1817688" cy="669925"/>
          </a:xfrm>
          <a:prstGeom prst="rect">
            <a:avLst/>
          </a:prstGeom>
          <a:noFill/>
          <a:ln w="6350">
            <a:solidFill>
              <a:schemeClr val="tx2"/>
            </a:solidFill>
            <a:miter lim="800000"/>
            <a:headEnd/>
            <a:tailEnd/>
          </a:ln>
        </p:spPr>
      </p:pic>
      <p:pic>
        <p:nvPicPr>
          <p:cNvPr id="17415" name="Picture 13"/>
          <p:cNvPicPr>
            <a:picLocks noChangeAspect="1" noChangeArrowheads="1"/>
          </p:cNvPicPr>
          <p:nvPr/>
        </p:nvPicPr>
        <p:blipFill>
          <a:blip r:embed="rId11" cstate="print"/>
          <a:srcRect/>
          <a:stretch>
            <a:fillRect/>
          </a:stretch>
        </p:blipFill>
        <p:spPr bwMode="auto">
          <a:xfrm>
            <a:off x="3348038" y="3835400"/>
            <a:ext cx="1206500" cy="384175"/>
          </a:xfrm>
          <a:prstGeom prst="rect">
            <a:avLst/>
          </a:prstGeom>
          <a:noFill/>
          <a:ln w="6350">
            <a:solidFill>
              <a:schemeClr val="tx2"/>
            </a:solidFill>
            <a:miter lim="800000"/>
            <a:headEnd/>
            <a:tailEnd/>
          </a:ln>
        </p:spPr>
      </p:pic>
      <p:pic>
        <p:nvPicPr>
          <p:cNvPr id="17416" name="Picture 9"/>
          <p:cNvPicPr>
            <a:picLocks noChangeAspect="1" noChangeArrowheads="1"/>
          </p:cNvPicPr>
          <p:nvPr/>
        </p:nvPicPr>
        <p:blipFill>
          <a:blip r:embed="rId12" cstate="print"/>
          <a:srcRect/>
          <a:stretch>
            <a:fillRect/>
          </a:stretch>
        </p:blipFill>
        <p:spPr bwMode="auto">
          <a:xfrm>
            <a:off x="3646488" y="2322513"/>
            <a:ext cx="609600" cy="358775"/>
          </a:xfrm>
          <a:prstGeom prst="rect">
            <a:avLst/>
          </a:prstGeom>
          <a:noFill/>
          <a:ln w="6350">
            <a:solidFill>
              <a:schemeClr val="tx2"/>
            </a:solidFill>
            <a:miter lim="800000"/>
            <a:headEnd/>
            <a:tailEnd/>
          </a:ln>
        </p:spPr>
      </p:pic>
      <p:pic>
        <p:nvPicPr>
          <p:cNvPr id="17417" name="Picture 8"/>
          <p:cNvPicPr>
            <a:picLocks noChangeAspect="1" noChangeArrowheads="1"/>
          </p:cNvPicPr>
          <p:nvPr/>
        </p:nvPicPr>
        <p:blipFill>
          <a:blip r:embed="rId13" cstate="print"/>
          <a:srcRect/>
          <a:stretch>
            <a:fillRect/>
          </a:stretch>
        </p:blipFill>
        <p:spPr bwMode="auto">
          <a:xfrm>
            <a:off x="3124200" y="2884488"/>
            <a:ext cx="1654175" cy="228600"/>
          </a:xfrm>
          <a:prstGeom prst="rect">
            <a:avLst/>
          </a:prstGeom>
          <a:noFill/>
          <a:ln w="6350">
            <a:solidFill>
              <a:schemeClr val="tx2"/>
            </a:solidFill>
            <a:miter lim="800000"/>
            <a:headEnd/>
            <a:tailEnd/>
          </a:ln>
        </p:spPr>
      </p:pic>
      <p:pic>
        <p:nvPicPr>
          <p:cNvPr id="17418" name="Picture 5"/>
          <p:cNvPicPr>
            <a:picLocks noChangeAspect="1" noChangeArrowheads="1"/>
          </p:cNvPicPr>
          <p:nvPr/>
        </p:nvPicPr>
        <p:blipFill>
          <a:blip r:embed="rId14" cstate="print"/>
          <a:srcRect/>
          <a:stretch>
            <a:fillRect/>
          </a:stretch>
        </p:blipFill>
        <p:spPr bwMode="auto">
          <a:xfrm>
            <a:off x="3379788" y="1809750"/>
            <a:ext cx="1143000" cy="387350"/>
          </a:xfrm>
          <a:prstGeom prst="rect">
            <a:avLst/>
          </a:prstGeom>
          <a:noFill/>
          <a:ln w="6350">
            <a:solidFill>
              <a:schemeClr val="tx2"/>
            </a:solidFill>
            <a:miter lim="800000"/>
            <a:headEnd/>
            <a:tailEnd/>
          </a:ln>
        </p:spPr>
      </p:pic>
      <p:pic>
        <p:nvPicPr>
          <p:cNvPr id="17419" name="Picture 10"/>
          <p:cNvPicPr>
            <a:picLocks noChangeAspect="1" noChangeArrowheads="1"/>
          </p:cNvPicPr>
          <p:nvPr/>
        </p:nvPicPr>
        <p:blipFill>
          <a:blip r:embed="rId15" cstate="print"/>
          <a:srcRect/>
          <a:stretch>
            <a:fillRect/>
          </a:stretch>
        </p:blipFill>
        <p:spPr bwMode="auto">
          <a:xfrm>
            <a:off x="3484563" y="3336925"/>
            <a:ext cx="931862" cy="334963"/>
          </a:xfrm>
          <a:prstGeom prst="rect">
            <a:avLst/>
          </a:prstGeom>
          <a:noFill/>
          <a:ln w="6350">
            <a:solidFill>
              <a:schemeClr val="tx2"/>
            </a:solidFill>
            <a:miter lim="800000"/>
            <a:headEnd/>
            <a:tailEnd/>
          </a:ln>
        </p:spPr>
      </p:pic>
      <p:pic>
        <p:nvPicPr>
          <p:cNvPr id="17420" name="Picture 6"/>
          <p:cNvPicPr>
            <a:picLocks noChangeAspect="1" noChangeArrowheads="1"/>
          </p:cNvPicPr>
          <p:nvPr/>
        </p:nvPicPr>
        <p:blipFill>
          <a:blip r:embed="rId16" cstate="print"/>
          <a:srcRect/>
          <a:stretch>
            <a:fillRect/>
          </a:stretch>
        </p:blipFill>
        <p:spPr bwMode="auto">
          <a:xfrm>
            <a:off x="3379788" y="4865688"/>
            <a:ext cx="1143000" cy="254000"/>
          </a:xfrm>
          <a:prstGeom prst="rect">
            <a:avLst/>
          </a:prstGeom>
          <a:noFill/>
          <a:ln w="6350">
            <a:solidFill>
              <a:schemeClr val="tx2"/>
            </a:solidFill>
            <a:miter lim="800000"/>
            <a:headEnd/>
            <a:tailEnd/>
          </a:ln>
        </p:spPr>
      </p:pic>
      <p:pic>
        <p:nvPicPr>
          <p:cNvPr id="17421" name="Picture 7"/>
          <p:cNvPicPr>
            <a:picLocks noChangeAspect="1" noChangeArrowheads="1"/>
          </p:cNvPicPr>
          <p:nvPr/>
        </p:nvPicPr>
        <p:blipFill>
          <a:blip r:embed="rId17" cstate="print"/>
          <a:srcRect/>
          <a:stretch>
            <a:fillRect/>
          </a:stretch>
        </p:blipFill>
        <p:spPr bwMode="auto">
          <a:xfrm>
            <a:off x="3494088" y="4367213"/>
            <a:ext cx="914400" cy="266700"/>
          </a:xfrm>
          <a:prstGeom prst="rect">
            <a:avLst/>
          </a:prstGeom>
          <a:noFill/>
          <a:ln w="6350">
            <a:solidFill>
              <a:schemeClr val="tx2"/>
            </a:solidFill>
            <a:miter lim="800000"/>
            <a:headEnd/>
            <a:tailEnd/>
          </a:ln>
        </p:spPr>
      </p:pic>
      <p:pic>
        <p:nvPicPr>
          <p:cNvPr id="17422" name="Picture 3"/>
          <p:cNvPicPr>
            <a:picLocks noChangeAspect="1" noChangeArrowheads="1"/>
          </p:cNvPicPr>
          <p:nvPr/>
        </p:nvPicPr>
        <p:blipFill>
          <a:blip r:embed="rId18" cstate="print"/>
          <a:srcRect/>
          <a:stretch>
            <a:fillRect/>
          </a:stretch>
        </p:blipFill>
        <p:spPr bwMode="auto">
          <a:xfrm>
            <a:off x="5410200" y="4870450"/>
            <a:ext cx="1066800" cy="320675"/>
          </a:xfrm>
          <a:prstGeom prst="rect">
            <a:avLst/>
          </a:prstGeom>
          <a:noFill/>
          <a:ln w="6350">
            <a:solidFill>
              <a:schemeClr val="tx2"/>
            </a:solidFill>
            <a:miter lim="800000"/>
            <a:headEnd/>
            <a:tailEnd/>
          </a:ln>
        </p:spPr>
      </p:pic>
      <p:pic>
        <p:nvPicPr>
          <p:cNvPr id="17423" name="Picture 4"/>
          <p:cNvPicPr>
            <a:picLocks noChangeAspect="1" noChangeArrowheads="1"/>
          </p:cNvPicPr>
          <p:nvPr/>
        </p:nvPicPr>
        <p:blipFill>
          <a:blip r:embed="rId19" cstate="print"/>
          <a:srcRect/>
          <a:stretch>
            <a:fillRect/>
          </a:stretch>
        </p:blipFill>
        <p:spPr bwMode="auto">
          <a:xfrm>
            <a:off x="5467350" y="4343400"/>
            <a:ext cx="952500" cy="365125"/>
          </a:xfrm>
          <a:prstGeom prst="rect">
            <a:avLst/>
          </a:prstGeom>
          <a:noFill/>
          <a:ln w="6350">
            <a:solidFill>
              <a:schemeClr val="tx2"/>
            </a:solidFill>
            <a:miter lim="800000"/>
            <a:headEnd/>
            <a:tailEnd/>
          </a:ln>
        </p:spPr>
      </p:pic>
      <p:pic>
        <p:nvPicPr>
          <p:cNvPr id="17424" name="Picture 3"/>
          <p:cNvPicPr>
            <a:picLocks noChangeAspect="1" noChangeArrowheads="1"/>
          </p:cNvPicPr>
          <p:nvPr/>
        </p:nvPicPr>
        <p:blipFill>
          <a:blip r:embed="rId20" cstate="print"/>
          <a:srcRect/>
          <a:stretch>
            <a:fillRect/>
          </a:stretch>
        </p:blipFill>
        <p:spPr bwMode="auto">
          <a:xfrm>
            <a:off x="5181600" y="2870200"/>
            <a:ext cx="1524000" cy="282575"/>
          </a:xfrm>
          <a:prstGeom prst="rect">
            <a:avLst/>
          </a:prstGeom>
          <a:noFill/>
          <a:ln w="6350">
            <a:solidFill>
              <a:schemeClr val="tx2"/>
            </a:solidFill>
            <a:miter lim="800000"/>
            <a:headEnd/>
            <a:tailEnd/>
          </a:ln>
        </p:spPr>
      </p:pic>
      <p:pic>
        <p:nvPicPr>
          <p:cNvPr id="17425" name="Picture 5"/>
          <p:cNvPicPr>
            <a:picLocks noChangeAspect="1" noChangeArrowheads="1"/>
          </p:cNvPicPr>
          <p:nvPr/>
        </p:nvPicPr>
        <p:blipFill>
          <a:blip r:embed="rId21" cstate="print"/>
          <a:srcRect/>
          <a:stretch>
            <a:fillRect/>
          </a:stretch>
        </p:blipFill>
        <p:spPr bwMode="auto">
          <a:xfrm>
            <a:off x="5199063" y="1863725"/>
            <a:ext cx="1489075" cy="304800"/>
          </a:xfrm>
          <a:prstGeom prst="rect">
            <a:avLst/>
          </a:prstGeom>
          <a:noFill/>
          <a:ln w="6350">
            <a:solidFill>
              <a:schemeClr val="tx2"/>
            </a:solidFill>
            <a:miter lim="800000"/>
            <a:headEnd/>
            <a:tailEnd/>
          </a:ln>
        </p:spPr>
      </p:pic>
      <p:pic>
        <p:nvPicPr>
          <p:cNvPr id="17426" name="Picture 6"/>
          <p:cNvPicPr>
            <a:picLocks noChangeAspect="1" noChangeArrowheads="1"/>
          </p:cNvPicPr>
          <p:nvPr/>
        </p:nvPicPr>
        <p:blipFill>
          <a:blip r:embed="rId22" cstate="print"/>
          <a:srcRect/>
          <a:stretch>
            <a:fillRect/>
          </a:stretch>
        </p:blipFill>
        <p:spPr bwMode="auto">
          <a:xfrm>
            <a:off x="5456238" y="5359400"/>
            <a:ext cx="976312" cy="317500"/>
          </a:xfrm>
          <a:prstGeom prst="rect">
            <a:avLst/>
          </a:prstGeom>
          <a:noFill/>
          <a:ln w="6350">
            <a:solidFill>
              <a:schemeClr val="tx2"/>
            </a:solidFill>
            <a:miter lim="800000"/>
            <a:headEnd/>
            <a:tailEnd/>
          </a:ln>
        </p:spPr>
      </p:pic>
      <p:pic>
        <p:nvPicPr>
          <p:cNvPr id="17427" name="Picture 7"/>
          <p:cNvPicPr>
            <a:picLocks noChangeAspect="1" noChangeArrowheads="1"/>
          </p:cNvPicPr>
          <p:nvPr/>
        </p:nvPicPr>
        <p:blipFill>
          <a:blip r:embed="rId23" cstate="print"/>
          <a:srcRect/>
          <a:stretch>
            <a:fillRect/>
          </a:stretch>
        </p:blipFill>
        <p:spPr bwMode="auto">
          <a:xfrm>
            <a:off x="5600700" y="2336800"/>
            <a:ext cx="685800" cy="381000"/>
          </a:xfrm>
          <a:prstGeom prst="rect">
            <a:avLst/>
          </a:prstGeom>
          <a:noFill/>
          <a:ln w="6350">
            <a:solidFill>
              <a:schemeClr val="tx2"/>
            </a:solidFill>
            <a:miter lim="800000"/>
            <a:headEnd/>
            <a:tailEnd/>
          </a:ln>
        </p:spPr>
      </p:pic>
      <p:pic>
        <p:nvPicPr>
          <p:cNvPr id="17428" name="Picture 8"/>
          <p:cNvPicPr>
            <a:picLocks noChangeAspect="1" noChangeArrowheads="1"/>
          </p:cNvPicPr>
          <p:nvPr/>
        </p:nvPicPr>
        <p:blipFill>
          <a:blip r:embed="rId24" cstate="print"/>
          <a:srcRect/>
          <a:stretch>
            <a:fillRect/>
          </a:stretch>
        </p:blipFill>
        <p:spPr bwMode="auto">
          <a:xfrm>
            <a:off x="7648575" y="2357438"/>
            <a:ext cx="752475" cy="314325"/>
          </a:xfrm>
          <a:prstGeom prst="rect">
            <a:avLst/>
          </a:prstGeom>
          <a:noFill/>
          <a:ln w="6350">
            <a:solidFill>
              <a:schemeClr val="tx2"/>
            </a:solidFill>
            <a:miter lim="800000"/>
            <a:headEnd/>
            <a:tailEnd/>
          </a:ln>
        </p:spPr>
      </p:pic>
      <p:pic>
        <p:nvPicPr>
          <p:cNvPr id="17429" name="Picture 11"/>
          <p:cNvPicPr>
            <a:picLocks noChangeAspect="1" noChangeArrowheads="1"/>
          </p:cNvPicPr>
          <p:nvPr/>
        </p:nvPicPr>
        <p:blipFill>
          <a:blip r:embed="rId25" cstate="print"/>
          <a:srcRect/>
          <a:stretch>
            <a:fillRect/>
          </a:stretch>
        </p:blipFill>
        <p:spPr bwMode="auto">
          <a:xfrm>
            <a:off x="7300913" y="4851400"/>
            <a:ext cx="1447800" cy="333375"/>
          </a:xfrm>
          <a:prstGeom prst="rect">
            <a:avLst/>
          </a:prstGeom>
          <a:noFill/>
          <a:ln w="6350">
            <a:solidFill>
              <a:schemeClr val="tx2"/>
            </a:solidFill>
            <a:miter lim="800000"/>
            <a:headEnd/>
            <a:tailEnd/>
          </a:ln>
        </p:spPr>
      </p:pic>
      <p:pic>
        <p:nvPicPr>
          <p:cNvPr id="17430" name="Picture 13"/>
          <p:cNvPicPr>
            <a:picLocks noChangeAspect="1" noChangeArrowheads="1"/>
          </p:cNvPicPr>
          <p:nvPr/>
        </p:nvPicPr>
        <p:blipFill>
          <a:blip r:embed="rId26" cstate="print"/>
          <a:srcRect/>
          <a:stretch>
            <a:fillRect/>
          </a:stretch>
        </p:blipFill>
        <p:spPr bwMode="auto">
          <a:xfrm>
            <a:off x="7048500" y="1887538"/>
            <a:ext cx="933450" cy="257175"/>
          </a:xfrm>
          <a:prstGeom prst="rect">
            <a:avLst/>
          </a:prstGeom>
          <a:noFill/>
          <a:ln w="6350">
            <a:solidFill>
              <a:schemeClr val="tx2"/>
            </a:solidFill>
            <a:miter lim="800000"/>
            <a:headEnd/>
            <a:tailEnd/>
          </a:ln>
        </p:spPr>
      </p:pic>
      <p:pic>
        <p:nvPicPr>
          <p:cNvPr id="17431" name="Picture 14"/>
          <p:cNvPicPr>
            <a:picLocks noChangeAspect="1" noChangeArrowheads="1"/>
          </p:cNvPicPr>
          <p:nvPr/>
        </p:nvPicPr>
        <p:blipFill>
          <a:blip r:embed="rId27" cstate="print"/>
          <a:srcRect/>
          <a:stretch>
            <a:fillRect/>
          </a:stretch>
        </p:blipFill>
        <p:spPr bwMode="auto">
          <a:xfrm>
            <a:off x="7358063" y="2882900"/>
            <a:ext cx="1333500" cy="257175"/>
          </a:xfrm>
          <a:prstGeom prst="rect">
            <a:avLst/>
          </a:prstGeom>
          <a:noFill/>
          <a:ln w="6350">
            <a:solidFill>
              <a:schemeClr val="tx2"/>
            </a:solidFill>
            <a:miter lim="800000"/>
            <a:headEnd/>
            <a:tailEnd/>
          </a:ln>
        </p:spPr>
      </p:pic>
      <p:pic>
        <p:nvPicPr>
          <p:cNvPr id="17432" name="Picture 15"/>
          <p:cNvPicPr>
            <a:picLocks noChangeAspect="1" noChangeArrowheads="1"/>
          </p:cNvPicPr>
          <p:nvPr/>
        </p:nvPicPr>
        <p:blipFill>
          <a:blip r:embed="rId28" cstate="print"/>
          <a:srcRect/>
          <a:stretch>
            <a:fillRect/>
          </a:stretch>
        </p:blipFill>
        <p:spPr bwMode="auto">
          <a:xfrm>
            <a:off x="8153400" y="1866900"/>
            <a:ext cx="809625" cy="247650"/>
          </a:xfrm>
          <a:prstGeom prst="rect">
            <a:avLst/>
          </a:prstGeom>
          <a:noFill/>
          <a:ln w="6350">
            <a:solidFill>
              <a:schemeClr val="tx2"/>
            </a:solidFill>
            <a:miter lim="800000"/>
            <a:headEnd/>
            <a:tailEnd/>
          </a:ln>
        </p:spPr>
      </p:pic>
      <p:sp>
        <p:nvSpPr>
          <p:cNvPr id="37" name="Diagonal Stripe 36"/>
          <p:cNvSpPr/>
          <p:nvPr/>
        </p:nvSpPr>
        <p:spPr>
          <a:xfrm>
            <a:off x="8001000" y="1765300"/>
            <a:ext cx="152400" cy="381000"/>
          </a:xfrm>
          <a:prstGeom prst="diagStripe">
            <a:avLst/>
          </a:prstGeom>
        </p:spPr>
        <p:style>
          <a:lnRef idx="1">
            <a:schemeClr val="accent1"/>
          </a:lnRef>
          <a:fillRef idx="3">
            <a:schemeClr val="accent1"/>
          </a:fillRef>
          <a:effectRef idx="2">
            <a:schemeClr val="accent1"/>
          </a:effectRef>
          <a:fontRef idx="minor">
            <a:schemeClr val="lt1"/>
          </a:fontRef>
        </p:style>
        <p:txBody>
          <a:bodyPr anchor="ctr"/>
          <a:lstStyle/>
          <a:p>
            <a:pPr algn="ctr" eaLnBrk="0" hangingPunct="0">
              <a:defRPr/>
            </a:pPr>
            <a:endParaRPr lang="en-US" dirty="0">
              <a:solidFill>
                <a:schemeClr val="tx1"/>
              </a:solidFill>
            </a:endParaRPr>
          </a:p>
        </p:txBody>
      </p:sp>
      <p:pic>
        <p:nvPicPr>
          <p:cNvPr id="17434" name="Picture 16"/>
          <p:cNvPicPr>
            <a:picLocks noChangeAspect="1" noChangeArrowheads="1"/>
          </p:cNvPicPr>
          <p:nvPr/>
        </p:nvPicPr>
        <p:blipFill>
          <a:blip r:embed="rId29" cstate="print"/>
          <a:srcRect/>
          <a:stretch>
            <a:fillRect/>
          </a:stretch>
        </p:blipFill>
        <p:spPr bwMode="auto">
          <a:xfrm>
            <a:off x="7326313" y="5918200"/>
            <a:ext cx="1397000" cy="228600"/>
          </a:xfrm>
          <a:prstGeom prst="rect">
            <a:avLst/>
          </a:prstGeom>
          <a:noFill/>
          <a:ln w="6350">
            <a:solidFill>
              <a:schemeClr val="tx2"/>
            </a:solidFill>
            <a:miter lim="800000"/>
            <a:headEnd/>
            <a:tailEnd/>
          </a:ln>
        </p:spPr>
      </p:pic>
      <p:pic>
        <p:nvPicPr>
          <p:cNvPr id="17435" name="Picture 26" descr="Places.JPG"/>
          <p:cNvPicPr>
            <a:picLocks noChangeAspect="1"/>
          </p:cNvPicPr>
          <p:nvPr/>
        </p:nvPicPr>
        <p:blipFill>
          <a:blip r:embed="rId30" cstate="print"/>
          <a:srcRect/>
          <a:stretch>
            <a:fillRect/>
          </a:stretch>
        </p:blipFill>
        <p:spPr bwMode="auto">
          <a:xfrm>
            <a:off x="3124200" y="5854700"/>
            <a:ext cx="1905000" cy="482600"/>
          </a:xfrm>
          <a:prstGeom prst="rect">
            <a:avLst/>
          </a:prstGeom>
          <a:noFill/>
          <a:ln w="6350">
            <a:solidFill>
              <a:schemeClr val="tx2"/>
            </a:solidFill>
            <a:miter lim="800000"/>
            <a:headEnd/>
            <a:tailEnd/>
          </a:ln>
        </p:spPr>
      </p:pic>
      <p:pic>
        <p:nvPicPr>
          <p:cNvPr id="17436" name="Picture 27" descr="twitpic.JPG"/>
          <p:cNvPicPr>
            <a:picLocks noChangeAspect="1"/>
          </p:cNvPicPr>
          <p:nvPr/>
        </p:nvPicPr>
        <p:blipFill>
          <a:blip r:embed="rId31" cstate="print"/>
          <a:srcRect/>
          <a:stretch>
            <a:fillRect/>
          </a:stretch>
        </p:blipFill>
        <p:spPr bwMode="auto">
          <a:xfrm>
            <a:off x="7431088" y="3835400"/>
            <a:ext cx="1103312" cy="381000"/>
          </a:xfrm>
          <a:prstGeom prst="rect">
            <a:avLst/>
          </a:prstGeom>
          <a:noFill/>
          <a:ln w="6350">
            <a:solidFill>
              <a:schemeClr val="tx2"/>
            </a:solidFill>
            <a:miter lim="800000"/>
            <a:headEnd/>
            <a:tailEnd/>
          </a:ln>
        </p:spPr>
      </p:pic>
    </p:spTree>
    <p:extLst>
      <p:ext uri="{BB962C8B-B14F-4D97-AF65-F5344CB8AC3E}">
        <p14:creationId xmlns:p14="http://schemas.microsoft.com/office/powerpoint/2010/main" val="34025454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dirty="0" smtClean="0">
                <a:solidFill>
                  <a:schemeClr val="accent6"/>
                </a:solidFill>
              </a:rPr>
              <a:t>Technical Strategies</a:t>
            </a:r>
            <a:endParaRPr lang="en-US" dirty="0"/>
          </a:p>
        </p:txBody>
      </p:sp>
      <p:sp>
        <p:nvSpPr>
          <p:cNvPr id="3" name="Content Placeholder 2"/>
          <p:cNvSpPr>
            <a:spLocks noGrp="1"/>
          </p:cNvSpPr>
          <p:nvPr>
            <p:ph idx="1"/>
          </p:nvPr>
        </p:nvSpPr>
        <p:spPr>
          <a:xfrm>
            <a:off x="576263" y="1404938"/>
            <a:ext cx="8363551" cy="4726921"/>
          </a:xfrm>
        </p:spPr>
        <p:txBody>
          <a:bodyPr>
            <a:normAutofit/>
          </a:bodyPr>
          <a:lstStyle/>
          <a:p>
            <a:pPr marL="0" indent="0">
              <a:buNone/>
            </a:pPr>
            <a:r>
              <a:rPr lang="en-US" dirty="0" smtClean="0"/>
              <a:t>Match your collection to your needs</a:t>
            </a:r>
          </a:p>
          <a:p>
            <a:r>
              <a:rPr lang="en-US" sz="2800" dirty="0" smtClean="0"/>
              <a:t>Deleted data = forensic image or another source (</a:t>
            </a:r>
            <a:r>
              <a:rPr lang="en-US" sz="2800" dirty="0" err="1" smtClean="0"/>
              <a:t>e.g</a:t>
            </a:r>
            <a:r>
              <a:rPr lang="en-US" sz="2800" dirty="0" smtClean="0"/>
              <a:t> phone)</a:t>
            </a:r>
          </a:p>
          <a:p>
            <a:r>
              <a:rPr lang="en-US" sz="2800" dirty="0" smtClean="0"/>
              <a:t>Source code = HTML capture on a clean machine</a:t>
            </a:r>
          </a:p>
          <a:p>
            <a:r>
              <a:rPr lang="en-US" sz="2800" dirty="0" smtClean="0"/>
              <a:t>Dynamic data (e.g. search results) = video capture</a:t>
            </a:r>
          </a:p>
          <a:p>
            <a:r>
              <a:rPr lang="en-US" sz="2800" dirty="0" smtClean="0"/>
              <a:t>Content = screenshots, PDF, or (gasp!) a printout</a:t>
            </a:r>
          </a:p>
        </p:txBody>
      </p:sp>
    </p:spTree>
    <p:extLst>
      <p:ext uri="{BB962C8B-B14F-4D97-AF65-F5344CB8AC3E}">
        <p14:creationId xmlns:p14="http://schemas.microsoft.com/office/powerpoint/2010/main" val="35268192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p:cNvSpPr>
          <p:nvPr>
            <p:ph type="title" idx="4294967295"/>
          </p:nvPr>
        </p:nvSpPr>
        <p:spPr>
          <a:xfrm>
            <a:off x="457200" y="96838"/>
            <a:ext cx="8229600" cy="1143000"/>
          </a:xfrm>
        </p:spPr>
        <p:txBody>
          <a:bodyPr>
            <a:noAutofit/>
          </a:bodyPr>
          <a:lstStyle/>
          <a:p>
            <a:r>
              <a:rPr lang="en-US" sz="2800" dirty="0" smtClean="0">
                <a:solidFill>
                  <a:schemeClr val="accent6"/>
                </a:solidFill>
              </a:rPr>
              <a:t>Technical Strategies – Dealing with the Complexity</a:t>
            </a:r>
            <a:endParaRPr lang="en-US" sz="2800" dirty="0" smtClean="0">
              <a:cs typeface="Arial" charset="0"/>
            </a:endParaRPr>
          </a:p>
        </p:txBody>
      </p:sp>
      <p:pic>
        <p:nvPicPr>
          <p:cNvPr id="25602" name="Picture 4"/>
          <p:cNvPicPr>
            <a:picLocks noChangeAspect="1" noChangeArrowheads="1"/>
          </p:cNvPicPr>
          <p:nvPr/>
        </p:nvPicPr>
        <p:blipFill>
          <a:blip r:embed="rId2" cstate="print"/>
          <a:srcRect/>
          <a:stretch>
            <a:fillRect/>
          </a:stretch>
        </p:blipFill>
        <p:spPr bwMode="auto">
          <a:xfrm>
            <a:off x="381000" y="990600"/>
            <a:ext cx="6553200" cy="4416425"/>
          </a:xfrm>
          <a:prstGeom prst="rect">
            <a:avLst/>
          </a:prstGeom>
          <a:noFill/>
          <a:ln w="9525">
            <a:noFill/>
            <a:miter lim="800000"/>
            <a:headEnd/>
            <a:tailEnd/>
          </a:ln>
        </p:spPr>
      </p:pic>
      <p:pic>
        <p:nvPicPr>
          <p:cNvPr id="235523" name="Picture 3"/>
          <p:cNvPicPr>
            <a:picLocks noChangeAspect="1" noChangeArrowheads="1"/>
          </p:cNvPicPr>
          <p:nvPr/>
        </p:nvPicPr>
        <p:blipFill>
          <a:blip r:embed="rId3" cstate="print"/>
          <a:srcRect r="3041" b="17545"/>
          <a:stretch>
            <a:fillRect/>
          </a:stretch>
        </p:blipFill>
        <p:spPr bwMode="auto">
          <a:xfrm>
            <a:off x="2057400" y="3048000"/>
            <a:ext cx="6629400" cy="3581400"/>
          </a:xfrm>
          <a:prstGeom prst="rect">
            <a:avLst/>
          </a:prstGeom>
          <a:noFill/>
          <a:ln w="9525">
            <a:noFill/>
            <a:miter lim="800000"/>
            <a:headEnd/>
            <a:tailEnd/>
          </a:ln>
        </p:spPr>
      </p:pic>
    </p:spTree>
    <p:extLst>
      <p:ext uri="{BB962C8B-B14F-4D97-AF65-F5344CB8AC3E}">
        <p14:creationId xmlns:p14="http://schemas.microsoft.com/office/powerpoint/2010/main" val="19682320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55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2729" y="698500"/>
            <a:ext cx="8676639" cy="5422900"/>
          </a:xfrm>
        </p:spPr>
      </p:pic>
      <p:sp>
        <p:nvSpPr>
          <p:cNvPr id="5" name="Line 5"/>
          <p:cNvSpPr>
            <a:spLocks noChangeShapeType="1"/>
          </p:cNvSpPr>
          <p:nvPr/>
        </p:nvSpPr>
        <p:spPr bwMode="auto">
          <a:xfrm flipH="1" flipV="1">
            <a:off x="2628900" y="4279900"/>
            <a:ext cx="609600" cy="381000"/>
          </a:xfrm>
          <a:prstGeom prst="line">
            <a:avLst/>
          </a:prstGeom>
          <a:noFill/>
          <a:ln w="38100">
            <a:solidFill>
              <a:schemeClr val="tx1"/>
            </a:solidFill>
            <a:round/>
            <a:headEnd/>
            <a:tailEnd type="triangle" w="med" len="med"/>
          </a:ln>
        </p:spPr>
        <p:txBody>
          <a:bodyPr/>
          <a:lstStyle/>
          <a:p>
            <a:endParaRPr lang="en-US"/>
          </a:p>
        </p:txBody>
      </p:sp>
    </p:spTree>
    <p:extLst>
      <p:ext uri="{BB962C8B-B14F-4D97-AF65-F5344CB8AC3E}">
        <p14:creationId xmlns:p14="http://schemas.microsoft.com/office/powerpoint/2010/main" val="1101879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8"/>
          <p:cNvSpPr>
            <a:spLocks noGrp="1"/>
          </p:cNvSpPr>
          <p:nvPr>
            <p:ph type="title" idx="4294967295"/>
          </p:nvPr>
        </p:nvSpPr>
        <p:spPr/>
        <p:txBody>
          <a:bodyPr/>
          <a:lstStyle/>
          <a:p>
            <a:endParaRPr lang="en-US" dirty="0" smtClean="0">
              <a:latin typeface="Arial" charset="0"/>
              <a:cs typeface="Arial" charset="0"/>
            </a:endParaRPr>
          </a:p>
        </p:txBody>
      </p:sp>
      <p:pic>
        <p:nvPicPr>
          <p:cNvPr id="38914" name="Picture 4"/>
          <p:cNvPicPr>
            <a:picLocks noChangeAspect="1" noChangeArrowheads="1"/>
          </p:cNvPicPr>
          <p:nvPr/>
        </p:nvPicPr>
        <p:blipFill>
          <a:blip r:embed="rId2" cstate="print"/>
          <a:srcRect/>
          <a:stretch>
            <a:fillRect/>
          </a:stretch>
        </p:blipFill>
        <p:spPr bwMode="auto">
          <a:xfrm>
            <a:off x="609600" y="697230"/>
            <a:ext cx="8153400" cy="5383530"/>
          </a:xfrm>
          <a:prstGeom prst="rect">
            <a:avLst/>
          </a:prstGeom>
          <a:noFill/>
          <a:ln w="9525">
            <a:noFill/>
            <a:miter lim="800000"/>
            <a:headEnd/>
            <a:tailEnd/>
          </a:ln>
        </p:spPr>
      </p:pic>
    </p:spTree>
    <p:extLst>
      <p:ext uri="{BB962C8B-B14F-4D97-AF65-F5344CB8AC3E}">
        <p14:creationId xmlns:p14="http://schemas.microsoft.com/office/powerpoint/2010/main" val="205750507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p:cNvSpPr>
          <p:nvPr>
            <p:ph type="title" idx="4294967295"/>
          </p:nvPr>
        </p:nvSpPr>
        <p:spPr/>
        <p:txBody>
          <a:bodyPr/>
          <a:lstStyle/>
          <a:p>
            <a:pPr marL="533400" indent="-533400"/>
            <a:endParaRPr lang="en-US" dirty="0" smtClean="0">
              <a:latin typeface="Arial" charset="0"/>
              <a:cs typeface="Arial" charset="0"/>
            </a:endParaRPr>
          </a:p>
        </p:txBody>
      </p:sp>
      <p:sp>
        <p:nvSpPr>
          <p:cNvPr id="41986" name="Rectangle 3"/>
          <p:cNvSpPr>
            <a:spLocks noGrp="1"/>
          </p:cNvSpPr>
          <p:nvPr>
            <p:ph type="body" idx="4294967295"/>
          </p:nvPr>
        </p:nvSpPr>
        <p:spPr>
          <a:xfrm>
            <a:off x="368423" y="823118"/>
            <a:ext cx="8229600" cy="5059363"/>
          </a:xfrm>
        </p:spPr>
        <p:txBody>
          <a:bodyPr>
            <a:normAutofit fontScale="92500" lnSpcReduction="20000"/>
          </a:bodyPr>
          <a:lstStyle/>
          <a:p>
            <a:pPr>
              <a:buFont typeface="Arial" charset="0"/>
              <a:buNone/>
            </a:pPr>
            <a:r>
              <a:rPr lang="en-US" sz="2000" dirty="0" smtClean="0">
                <a:solidFill>
                  <a:schemeClr val="accent6">
                    <a:lumMod val="75000"/>
                  </a:schemeClr>
                </a:solidFill>
              </a:rPr>
              <a:t>	</a:t>
            </a:r>
          </a:p>
          <a:p>
            <a:pPr>
              <a:buFont typeface="Arial" charset="0"/>
              <a:buNone/>
            </a:pPr>
            <a:r>
              <a:rPr lang="en-US" sz="2400" b="1" u="sng" dirty="0" smtClean="0"/>
              <a:t>May I obtain contents of a user’s account from Facebook using a civil subpoena?</a:t>
            </a:r>
            <a:r>
              <a:rPr lang="en-US" sz="2000" b="1" u="sng" dirty="0" smtClean="0"/>
              <a:t> </a:t>
            </a:r>
          </a:p>
          <a:p>
            <a:pPr>
              <a:buFont typeface="Arial" charset="0"/>
              <a:buNone/>
            </a:pPr>
            <a:endParaRPr lang="en-US" sz="2000" u="sng" dirty="0" smtClean="0"/>
          </a:p>
          <a:p>
            <a:pPr marL="0" indent="0">
              <a:buNone/>
            </a:pPr>
            <a:r>
              <a:rPr lang="en-US" sz="1800" dirty="0" smtClean="0"/>
              <a:t>Federal law prohibits Facebook from disclosing user content (such as messages, Wall (timeline) posts, photos, etc.) in response to a civil subpoena. Specifically, the Stored Communications Act, 18 U.S.C. § 2701 et seq., prohibits Facebook from disclosing the contents of an account to any non-governmental entity pursuant to a subpoena or court order. </a:t>
            </a:r>
            <a:br>
              <a:rPr lang="en-US" sz="1800" dirty="0" smtClean="0"/>
            </a:br>
            <a:r>
              <a:rPr lang="en-US" sz="1800" dirty="0" smtClean="0"/>
              <a:t/>
            </a:r>
            <a:br>
              <a:rPr lang="en-US" sz="1800" dirty="0" smtClean="0"/>
            </a:br>
            <a:r>
              <a:rPr lang="en-US" sz="1800" dirty="0" smtClean="0"/>
              <a:t>Parties to civil litigation may satisfy discovery requirements relating to their Facebook accounts by producing and authenticating contents of their accounts and by using Facebook’s "Download Your Information" tool, which is accessible through the "Account Settings" drop down menu. </a:t>
            </a:r>
            <a:br>
              <a:rPr lang="en-US" sz="1800" dirty="0" smtClean="0"/>
            </a:br>
            <a:r>
              <a:rPr lang="en-US" sz="1800" dirty="0" smtClean="0"/>
              <a:t/>
            </a:r>
            <a:br>
              <a:rPr lang="en-US" sz="1800" dirty="0" smtClean="0"/>
            </a:br>
            <a:r>
              <a:rPr lang="en-US" sz="1800" dirty="0" smtClean="0"/>
              <a:t>If a user cannot access content because he or she disables or deleted his or her account, Facebook will, to the extent possible, restore access to allow the user to collect and produce the account’s content. Facebook preserves user </a:t>
            </a:r>
            <a:r>
              <a:rPr lang="en-US" sz="1800" dirty="0" smtClean="0">
                <a:solidFill>
                  <a:schemeClr val="bg1"/>
                </a:solidFill>
                <a:latin typeface="Arial" charset="0"/>
              </a:rPr>
              <a:t>content only in response to a valid law enforcement request.</a:t>
            </a:r>
            <a:br>
              <a:rPr lang="en-US" sz="1800" dirty="0" smtClean="0">
                <a:solidFill>
                  <a:schemeClr val="bg1"/>
                </a:solidFill>
                <a:latin typeface="Arial" charset="0"/>
              </a:rPr>
            </a:br>
            <a:r>
              <a:rPr lang="en-US" sz="1800" dirty="0" smtClean="0">
                <a:solidFill>
                  <a:schemeClr val="bg1"/>
                </a:solidFill>
                <a:latin typeface="Arial" charset="0"/>
              </a:rPr>
              <a:t/>
            </a:r>
            <a:br>
              <a:rPr lang="en-US" sz="1800" dirty="0" smtClean="0">
                <a:solidFill>
                  <a:schemeClr val="bg1"/>
                </a:solidFill>
                <a:latin typeface="Arial" charset="0"/>
              </a:rPr>
            </a:br>
            <a:endParaRPr lang="en-US" sz="1800" dirty="0" smtClean="0">
              <a:solidFill>
                <a:schemeClr val="bg1"/>
              </a:solidFill>
              <a:latin typeface="Arial" charset="0"/>
            </a:endParaRPr>
          </a:p>
        </p:txBody>
      </p:sp>
      <p:sp>
        <p:nvSpPr>
          <p:cNvPr id="38916" name="AutoShape 4"/>
          <p:cNvSpPr>
            <a:spLocks noChangeArrowheads="1"/>
          </p:cNvSpPr>
          <p:nvPr/>
        </p:nvSpPr>
        <p:spPr bwMode="auto">
          <a:xfrm>
            <a:off x="889000" y="2032000"/>
            <a:ext cx="7366000" cy="2997200"/>
          </a:xfrm>
          <a:prstGeom prst="roundRect">
            <a:avLst>
              <a:gd name="adj" fmla="val 16667"/>
            </a:avLst>
          </a:prstGeom>
          <a:solidFill>
            <a:schemeClr val="accent1"/>
          </a:solidFill>
          <a:ln w="9525">
            <a:solidFill>
              <a:schemeClr val="tx1"/>
            </a:solidFill>
            <a:round/>
            <a:headEnd/>
            <a:tailEnd/>
          </a:ln>
        </p:spPr>
        <p:txBody>
          <a:bodyPr wrap="none" anchor="ctr"/>
          <a:lstStyle/>
          <a:p>
            <a:pPr algn="ctr"/>
            <a:endParaRPr lang="en-US">
              <a:solidFill>
                <a:schemeClr val="bg1"/>
              </a:solidFill>
            </a:endParaRPr>
          </a:p>
        </p:txBody>
      </p:sp>
      <p:sp>
        <p:nvSpPr>
          <p:cNvPr id="38917" name="Text Box 5"/>
          <p:cNvSpPr txBox="1">
            <a:spLocks noChangeArrowheads="1"/>
          </p:cNvSpPr>
          <p:nvPr/>
        </p:nvSpPr>
        <p:spPr bwMode="auto">
          <a:xfrm>
            <a:off x="1092200" y="2171700"/>
            <a:ext cx="7102475" cy="3016210"/>
          </a:xfrm>
          <a:prstGeom prst="rect">
            <a:avLst/>
          </a:prstGeom>
          <a:noFill/>
          <a:ln w="9525">
            <a:noFill/>
            <a:miter lim="800000"/>
            <a:headEnd/>
            <a:tailEnd/>
          </a:ln>
        </p:spPr>
        <p:txBody>
          <a:bodyPr wrap="square">
            <a:spAutoFit/>
          </a:bodyPr>
          <a:lstStyle/>
          <a:p>
            <a:pPr algn="ctr"/>
            <a:r>
              <a:rPr lang="en-US" sz="3200" dirty="0">
                <a:solidFill>
                  <a:schemeClr val="bg1"/>
                </a:solidFill>
              </a:rPr>
              <a:t>“Specifically, the Stored Communications Act, 18 U.S.C. § 2701 et seq., prohibits Facebook from disclosing the contents of an account to any non-governmental entity…”</a:t>
            </a:r>
          </a:p>
          <a:p>
            <a:pPr>
              <a:spcBef>
                <a:spcPct val="50000"/>
              </a:spcBef>
            </a:pPr>
            <a:endParaRPr lang="en-US" sz="2000" dirty="0"/>
          </a:p>
        </p:txBody>
      </p:sp>
    </p:spTree>
    <p:extLst>
      <p:ext uri="{BB962C8B-B14F-4D97-AF65-F5344CB8AC3E}">
        <p14:creationId xmlns:p14="http://schemas.microsoft.com/office/powerpoint/2010/main" val="34045055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8917"/>
                                        </p:tgtEl>
                                        <p:attrNameLst>
                                          <p:attrName>style.visibility</p:attrName>
                                        </p:attrNameLst>
                                      </p:cBhvr>
                                      <p:to>
                                        <p:strVal val="visible"/>
                                      </p:to>
                                    </p:set>
                                    <p:anim calcmode="lin" valueType="num">
                                      <p:cBhvr>
                                        <p:cTn id="7" dur="500" fill="hold"/>
                                        <p:tgtEl>
                                          <p:spTgt spid="38917"/>
                                        </p:tgtEl>
                                        <p:attrNameLst>
                                          <p:attrName>ppt_w</p:attrName>
                                        </p:attrNameLst>
                                      </p:cBhvr>
                                      <p:tavLst>
                                        <p:tav tm="0">
                                          <p:val>
                                            <p:fltVal val="0"/>
                                          </p:val>
                                        </p:tav>
                                        <p:tav tm="100000">
                                          <p:val>
                                            <p:strVal val="#ppt_w"/>
                                          </p:val>
                                        </p:tav>
                                      </p:tavLst>
                                    </p:anim>
                                    <p:anim calcmode="lin" valueType="num">
                                      <p:cBhvr>
                                        <p:cTn id="8" dur="500" fill="hold"/>
                                        <p:tgtEl>
                                          <p:spTgt spid="38917"/>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38916"/>
                                        </p:tgtEl>
                                        <p:attrNameLst>
                                          <p:attrName>style.visibility</p:attrName>
                                        </p:attrNameLst>
                                      </p:cBhvr>
                                      <p:to>
                                        <p:strVal val="visible"/>
                                      </p:to>
                                    </p:set>
                                    <p:anim calcmode="lin" valueType="num">
                                      <p:cBhvr>
                                        <p:cTn id="11" dur="500" fill="hold"/>
                                        <p:tgtEl>
                                          <p:spTgt spid="38916"/>
                                        </p:tgtEl>
                                        <p:attrNameLst>
                                          <p:attrName>ppt_w</p:attrName>
                                        </p:attrNameLst>
                                      </p:cBhvr>
                                      <p:tavLst>
                                        <p:tav tm="0">
                                          <p:val>
                                            <p:fltVal val="0"/>
                                          </p:val>
                                        </p:tav>
                                        <p:tav tm="100000">
                                          <p:val>
                                            <p:strVal val="#ppt_w"/>
                                          </p:val>
                                        </p:tav>
                                      </p:tavLst>
                                    </p:anim>
                                    <p:anim calcmode="lin" valueType="num">
                                      <p:cBhvr>
                                        <p:cTn id="12" dur="500" fill="hold"/>
                                        <p:tgtEl>
                                          <p:spTgt spid="3891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animBg="1"/>
      <p:bldP spid="389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457200" y="3060701"/>
            <a:ext cx="8229600" cy="1739900"/>
          </a:xfrm>
        </p:spPr>
        <p:txBody>
          <a:bodyPr>
            <a:normAutofit/>
          </a:bodyPr>
          <a:lstStyle/>
          <a:p>
            <a:pPr marL="0" indent="0" algn="ctr">
              <a:buNone/>
            </a:pPr>
            <a:r>
              <a:rPr lang="en-US" sz="4000" dirty="0" smtClean="0">
                <a:solidFill>
                  <a:schemeClr val="accent6"/>
                </a:solidFill>
              </a:rPr>
              <a:t>Admissibility of Social Media Evidence</a:t>
            </a:r>
            <a:endParaRPr lang="en-US" sz="4000" dirty="0"/>
          </a:p>
        </p:txBody>
      </p:sp>
    </p:spTree>
    <p:extLst>
      <p:ext uri="{BB962C8B-B14F-4D97-AF65-F5344CB8AC3E}">
        <p14:creationId xmlns:p14="http://schemas.microsoft.com/office/powerpoint/2010/main" val="320729637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Text Box 5"/>
          <p:cNvSpPr txBox="1">
            <a:spLocks noGrp="1" noChangeArrowheads="1"/>
          </p:cNvSpPr>
          <p:nvPr>
            <p:ph idx="1"/>
          </p:nvPr>
        </p:nvSpPr>
        <p:spPr bwMode="auto">
          <a:prstGeom prst="rect">
            <a:avLst/>
          </a:prstGeom>
          <a:noFill/>
          <a:ln w="9525">
            <a:noFill/>
            <a:miter lim="800000"/>
            <a:headEnd/>
            <a:tailEnd/>
          </a:ln>
        </p:spPr>
        <p:txBody>
          <a:bodyPr>
            <a:spAutoFit/>
          </a:bodyPr>
          <a:lstStyle/>
          <a:p>
            <a:pPr algn="ctr"/>
            <a:r>
              <a:rPr lang="en-US" sz="2000" dirty="0">
                <a:solidFill>
                  <a:schemeClr val="bg1"/>
                </a:solidFill>
              </a:rPr>
              <a:t>“Specifically, the Stored Communications Act, 18 U.S.C. § 2701 et seq., prohibits Facebook from disclosing the contents of an account to any non-governmental entity…”</a:t>
            </a:r>
          </a:p>
          <a:p>
            <a:pPr>
              <a:spcBef>
                <a:spcPct val="50000"/>
              </a:spcBef>
            </a:pPr>
            <a:endParaRPr lang="en-US" sz="2000" dirty="0"/>
          </a:p>
        </p:txBody>
      </p:sp>
    </p:spTree>
    <p:extLst>
      <p:ext uri="{BB962C8B-B14F-4D97-AF65-F5344CB8AC3E}">
        <p14:creationId xmlns:p14="http://schemas.microsoft.com/office/powerpoint/2010/main" val="16227562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 name="Picture 20" descr="50468-3.jpg"/>
          <p:cNvPicPr>
            <a:picLocks noChangeAspect="1"/>
          </p:cNvPicPr>
          <p:nvPr/>
        </p:nvPicPr>
        <p:blipFill>
          <a:blip r:embed="rId3" cstate="print">
            <a:duotone>
              <a:schemeClr val="accent1">
                <a:shade val="45000"/>
                <a:satMod val="135000"/>
              </a:schemeClr>
              <a:prstClr val="white"/>
            </a:duotone>
          </a:blip>
          <a:stretch>
            <a:fillRect/>
          </a:stretch>
        </p:blipFill>
        <p:spPr>
          <a:xfrm>
            <a:off x="0" y="825500"/>
            <a:ext cx="9144000" cy="6032500"/>
          </a:xfrm>
          <a:prstGeom prst="rect">
            <a:avLst/>
          </a:prstGeom>
        </p:spPr>
      </p:pic>
      <p:sp>
        <p:nvSpPr>
          <p:cNvPr id="2" name="Title 1"/>
          <p:cNvSpPr>
            <a:spLocks noGrp="1"/>
          </p:cNvSpPr>
          <p:nvPr>
            <p:ph type="title"/>
          </p:nvPr>
        </p:nvSpPr>
        <p:spPr/>
        <p:txBody>
          <a:bodyPr>
            <a:normAutofit fontScale="90000"/>
          </a:bodyPr>
          <a:lstStyle/>
          <a:p>
            <a:r>
              <a:rPr lang="en-US" dirty="0" smtClean="0">
                <a:solidFill>
                  <a:schemeClr val="accent6"/>
                </a:solidFill>
              </a:rPr>
              <a:t>It’s Where the Evidence Is</a:t>
            </a:r>
            <a:br>
              <a:rPr lang="en-US" dirty="0" smtClean="0">
                <a:solidFill>
                  <a:schemeClr val="accent6"/>
                </a:solidFill>
              </a:rPr>
            </a:br>
            <a:endParaRPr lang="en-US" dirty="0">
              <a:solidFill>
                <a:schemeClr val="accent6"/>
              </a:solidFill>
            </a:endParaRPr>
          </a:p>
        </p:txBody>
      </p:sp>
      <p:pic>
        <p:nvPicPr>
          <p:cNvPr id="4" name="Content Placeholder 3" descr="abalawjournal.tiff"/>
          <p:cNvPicPr>
            <a:picLocks noGrp="1" noChangeAspect="1"/>
          </p:cNvPicPr>
          <p:nvPr>
            <p:ph idx="4294967295"/>
          </p:nvPr>
        </p:nvPicPr>
        <p:blipFill>
          <a:blip r:embed="rId4" cstate="print"/>
          <a:srcRect b="16404"/>
          <a:stretch>
            <a:fillRect/>
          </a:stretch>
        </p:blipFill>
        <p:spPr>
          <a:xfrm>
            <a:off x="5867400" y="3048000"/>
            <a:ext cx="3276600" cy="1066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descr="familylawyers.tiff"/>
          <p:cNvPicPr>
            <a:picLocks noChangeAspect="1"/>
          </p:cNvPicPr>
          <p:nvPr/>
        </p:nvPicPr>
        <p:blipFill>
          <a:blip r:embed="rId5" cstate="print"/>
          <a:stretch>
            <a:fillRect/>
          </a:stretch>
        </p:blipFill>
        <p:spPr>
          <a:xfrm>
            <a:off x="335280" y="3886200"/>
            <a:ext cx="3855720" cy="1676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descr="insurance.tiff"/>
          <p:cNvPicPr>
            <a:picLocks noChangeAspect="1"/>
          </p:cNvPicPr>
          <p:nvPr/>
        </p:nvPicPr>
        <p:blipFill>
          <a:blip r:embed="rId6" cstate="print"/>
          <a:stretch>
            <a:fillRect/>
          </a:stretch>
        </p:blipFill>
        <p:spPr>
          <a:xfrm>
            <a:off x="381000" y="2057400"/>
            <a:ext cx="3562350" cy="9039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Picture 9" descr="wikipedia.tiff"/>
          <p:cNvPicPr>
            <a:picLocks noChangeAspect="1"/>
          </p:cNvPicPr>
          <p:nvPr/>
        </p:nvPicPr>
        <p:blipFill>
          <a:blip r:embed="rId7" cstate="print"/>
          <a:stretch>
            <a:fillRect/>
          </a:stretch>
        </p:blipFill>
        <p:spPr>
          <a:xfrm>
            <a:off x="2057400" y="3048000"/>
            <a:ext cx="3352800" cy="71909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3" name="Picture 12" descr="bostonglobe.tiff"/>
          <p:cNvPicPr>
            <a:picLocks noChangeAspect="1"/>
          </p:cNvPicPr>
          <p:nvPr/>
        </p:nvPicPr>
        <p:blipFill>
          <a:blip r:embed="rId8" cstate="print"/>
          <a:stretch>
            <a:fillRect/>
          </a:stretch>
        </p:blipFill>
        <p:spPr>
          <a:xfrm>
            <a:off x="4191000" y="2057400"/>
            <a:ext cx="3810000" cy="8564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Picture 13" descr="msnbc.tiff"/>
          <p:cNvPicPr>
            <a:picLocks noChangeAspect="1"/>
          </p:cNvPicPr>
          <p:nvPr/>
        </p:nvPicPr>
        <p:blipFill>
          <a:blip r:embed="rId9" cstate="print"/>
          <a:stretch>
            <a:fillRect/>
          </a:stretch>
        </p:blipFill>
        <p:spPr>
          <a:xfrm>
            <a:off x="3276600" y="914400"/>
            <a:ext cx="3733800" cy="10363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5" name="Picture 14" descr="wikipedia.tiff"/>
          <p:cNvPicPr>
            <a:picLocks noChangeAspect="1"/>
          </p:cNvPicPr>
          <p:nvPr/>
        </p:nvPicPr>
        <p:blipFill>
          <a:blip r:embed="rId7" cstate="print"/>
          <a:stretch>
            <a:fillRect/>
          </a:stretch>
        </p:blipFill>
        <p:spPr>
          <a:xfrm>
            <a:off x="1621066" y="5791200"/>
            <a:ext cx="4398734" cy="8667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Picture 10" descr="wsj1.tiff"/>
          <p:cNvPicPr>
            <a:picLocks noChangeAspect="1"/>
          </p:cNvPicPr>
          <p:nvPr/>
        </p:nvPicPr>
        <p:blipFill>
          <a:blip r:embed="rId10" cstate="print"/>
          <a:srcRect t="4678"/>
          <a:stretch>
            <a:fillRect/>
          </a:stretch>
        </p:blipFill>
        <p:spPr>
          <a:xfrm>
            <a:off x="4343400" y="4162425"/>
            <a:ext cx="3764281" cy="15525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childTnLst>
                                </p:cTn>
                              </p:par>
                            </p:childTnLst>
                          </p:cTn>
                        </p:par>
                        <p:par>
                          <p:cTn id="32" fill="hold">
                            <p:stCondLst>
                              <p:cond delay="70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5" name="Title 1"/>
          <p:cNvSpPr>
            <a:spLocks noGrp="1"/>
          </p:cNvSpPr>
          <p:nvPr>
            <p:ph type="title"/>
          </p:nvPr>
        </p:nvSpPr>
        <p:spPr/>
        <p:txBody>
          <a:bodyPr>
            <a:normAutofit/>
          </a:bodyPr>
          <a:lstStyle/>
          <a:p>
            <a:r>
              <a:rPr lang="en-US" sz="4000" dirty="0" smtClean="0">
                <a:solidFill>
                  <a:schemeClr val="accent6"/>
                </a:solidFill>
              </a:rPr>
              <a:t>Highly Probative Evidence</a:t>
            </a:r>
          </a:p>
        </p:txBody>
      </p:sp>
      <p:sp>
        <p:nvSpPr>
          <p:cNvPr id="18434" name="Content Placeholder 2"/>
          <p:cNvSpPr>
            <a:spLocks noGrp="1"/>
          </p:cNvSpPr>
          <p:nvPr>
            <p:ph idx="4294967295"/>
          </p:nvPr>
        </p:nvSpPr>
        <p:spPr>
          <a:xfrm>
            <a:off x="63500" y="1714500"/>
            <a:ext cx="8610600" cy="4525963"/>
          </a:xfrm>
        </p:spPr>
        <p:txBody>
          <a:bodyPr/>
          <a:lstStyle/>
          <a:p>
            <a:pPr algn="ctr">
              <a:buFont typeface="Arial" charset="0"/>
              <a:buNone/>
            </a:pPr>
            <a:r>
              <a:rPr lang="en-US" sz="2400" dirty="0" smtClean="0"/>
              <a:t>Blog Posts Reveal Real Reason for Depression and Suicide – Pharmaceutical Products Liability Suit Withdrawn</a:t>
            </a:r>
          </a:p>
          <a:p>
            <a:endParaRPr lang="en-US" sz="2800" dirty="0" smtClean="0"/>
          </a:p>
        </p:txBody>
      </p:sp>
      <p:pic>
        <p:nvPicPr>
          <p:cNvPr id="18436" name="Picture 6"/>
          <p:cNvPicPr>
            <a:picLocks noChangeAspect="1" noChangeArrowheads="1"/>
          </p:cNvPicPr>
          <p:nvPr/>
        </p:nvPicPr>
        <p:blipFill>
          <a:blip r:embed="rId3" cstate="print"/>
          <a:srcRect/>
          <a:stretch>
            <a:fillRect/>
          </a:stretch>
        </p:blipFill>
        <p:spPr bwMode="auto">
          <a:xfrm>
            <a:off x="1914525" y="2743200"/>
            <a:ext cx="5248275" cy="3514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9" name="Title 1"/>
          <p:cNvSpPr>
            <a:spLocks noGrp="1"/>
          </p:cNvSpPr>
          <p:nvPr>
            <p:ph type="title"/>
          </p:nvPr>
        </p:nvSpPr>
        <p:spPr/>
        <p:txBody>
          <a:bodyPr>
            <a:normAutofit/>
          </a:bodyPr>
          <a:lstStyle/>
          <a:p>
            <a:r>
              <a:rPr lang="en-US" sz="4000" dirty="0" smtClean="0">
                <a:solidFill>
                  <a:schemeClr val="accent6"/>
                </a:solidFill>
              </a:rPr>
              <a:t>Highly Probative Evidence</a:t>
            </a:r>
          </a:p>
        </p:txBody>
      </p:sp>
      <p:sp>
        <p:nvSpPr>
          <p:cNvPr id="21506" name="Content Placeholder 2"/>
          <p:cNvSpPr>
            <a:spLocks noGrp="1"/>
          </p:cNvSpPr>
          <p:nvPr>
            <p:ph idx="4294967295"/>
          </p:nvPr>
        </p:nvSpPr>
        <p:spPr>
          <a:xfrm>
            <a:off x="561975" y="1620838"/>
            <a:ext cx="8137525" cy="4727575"/>
          </a:xfrm>
        </p:spPr>
        <p:txBody>
          <a:bodyPr/>
          <a:lstStyle/>
          <a:p>
            <a:pPr algn="ctr">
              <a:buNone/>
            </a:pPr>
            <a:r>
              <a:rPr lang="en-US" sz="2400" dirty="0" smtClean="0"/>
              <a:t>Leaked Corporate Information Posted On Blogs</a:t>
            </a:r>
          </a:p>
          <a:p>
            <a:endParaRPr lang="en-US" dirty="0" smtClean="0"/>
          </a:p>
        </p:txBody>
      </p:sp>
      <p:pic>
        <p:nvPicPr>
          <p:cNvPr id="21507" name="Picture 2"/>
          <p:cNvPicPr>
            <a:picLocks noChangeAspect="1" noChangeArrowheads="1"/>
          </p:cNvPicPr>
          <p:nvPr/>
        </p:nvPicPr>
        <p:blipFill>
          <a:blip r:embed="rId3" cstate="print"/>
          <a:srcRect/>
          <a:stretch>
            <a:fillRect/>
          </a:stretch>
        </p:blipFill>
        <p:spPr bwMode="auto">
          <a:xfrm>
            <a:off x="5029200" y="2438400"/>
            <a:ext cx="2638425" cy="3771900"/>
          </a:xfrm>
          <a:prstGeom prst="rect">
            <a:avLst/>
          </a:prstGeom>
          <a:noFill/>
          <a:ln w="9525">
            <a:solidFill>
              <a:schemeClr val="tx2"/>
            </a:solidFill>
            <a:miter lim="800000"/>
            <a:headEnd/>
            <a:tailEnd/>
          </a:ln>
        </p:spPr>
      </p:pic>
      <p:pic>
        <p:nvPicPr>
          <p:cNvPr id="21508" name="Picture 3"/>
          <p:cNvPicPr>
            <a:picLocks noChangeAspect="1" noChangeArrowheads="1"/>
          </p:cNvPicPr>
          <p:nvPr/>
        </p:nvPicPr>
        <p:blipFill>
          <a:blip r:embed="rId4" cstate="print"/>
          <a:srcRect/>
          <a:stretch>
            <a:fillRect/>
          </a:stretch>
        </p:blipFill>
        <p:spPr bwMode="auto">
          <a:xfrm>
            <a:off x="1752600" y="2590800"/>
            <a:ext cx="2278063" cy="3419475"/>
          </a:xfrm>
          <a:prstGeom prst="rect">
            <a:avLst/>
          </a:prstGeom>
          <a:noFill/>
          <a:ln w="9525">
            <a:solidFill>
              <a:schemeClr val="tx2"/>
            </a:solid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3" name="Title 1"/>
          <p:cNvSpPr>
            <a:spLocks noGrp="1"/>
          </p:cNvSpPr>
          <p:nvPr>
            <p:ph type="title"/>
          </p:nvPr>
        </p:nvSpPr>
        <p:spPr/>
        <p:txBody>
          <a:bodyPr>
            <a:normAutofit/>
          </a:bodyPr>
          <a:lstStyle/>
          <a:p>
            <a:r>
              <a:rPr lang="en-US" sz="4000" dirty="0" smtClean="0">
                <a:solidFill>
                  <a:schemeClr val="accent6"/>
                </a:solidFill>
              </a:rPr>
              <a:t>Highly Probative Evidence</a:t>
            </a:r>
          </a:p>
        </p:txBody>
      </p:sp>
      <p:sp>
        <p:nvSpPr>
          <p:cNvPr id="22530" name="Content Placeholder 2"/>
          <p:cNvSpPr>
            <a:spLocks noGrp="1"/>
          </p:cNvSpPr>
          <p:nvPr>
            <p:ph idx="4294967295"/>
          </p:nvPr>
        </p:nvSpPr>
        <p:spPr>
          <a:xfrm>
            <a:off x="88900" y="1663700"/>
            <a:ext cx="8991600" cy="4525963"/>
          </a:xfrm>
        </p:spPr>
        <p:txBody>
          <a:bodyPr/>
          <a:lstStyle/>
          <a:p>
            <a:pPr algn="ctr">
              <a:spcAft>
                <a:spcPts val="0"/>
              </a:spcAft>
              <a:buNone/>
            </a:pPr>
            <a:r>
              <a:rPr lang="en-US" sz="2400" dirty="0" smtClean="0"/>
              <a:t>Facebook Postings Often Reveal Evidence </a:t>
            </a:r>
          </a:p>
          <a:p>
            <a:pPr algn="ctr">
              <a:buNone/>
            </a:pPr>
            <a:r>
              <a:rPr lang="en-US" sz="2400" dirty="0" smtClean="0"/>
              <a:t>That Bears On Credibility, Character </a:t>
            </a:r>
          </a:p>
          <a:p>
            <a:pPr algn="ctr"/>
            <a:endParaRPr lang="en-US" dirty="0" smtClean="0"/>
          </a:p>
        </p:txBody>
      </p:sp>
      <p:pic>
        <p:nvPicPr>
          <p:cNvPr id="22531" name="Picture 4"/>
          <p:cNvPicPr>
            <a:picLocks noChangeAspect="1" noChangeArrowheads="1"/>
          </p:cNvPicPr>
          <p:nvPr/>
        </p:nvPicPr>
        <p:blipFill>
          <a:blip r:embed="rId3" cstate="print"/>
          <a:srcRect/>
          <a:stretch>
            <a:fillRect/>
          </a:stretch>
        </p:blipFill>
        <p:spPr bwMode="auto">
          <a:xfrm>
            <a:off x="4876800" y="3124200"/>
            <a:ext cx="3636963" cy="2895600"/>
          </a:xfrm>
          <a:prstGeom prst="rect">
            <a:avLst/>
          </a:prstGeom>
          <a:noFill/>
          <a:ln w="9525">
            <a:solidFill>
              <a:schemeClr val="tx2"/>
            </a:solidFill>
            <a:miter lim="800000"/>
            <a:headEnd/>
            <a:tailEnd/>
          </a:ln>
        </p:spPr>
      </p:pic>
      <p:pic>
        <p:nvPicPr>
          <p:cNvPr id="22532" name="Picture 6"/>
          <p:cNvPicPr>
            <a:picLocks noChangeAspect="1" noChangeArrowheads="1"/>
          </p:cNvPicPr>
          <p:nvPr/>
        </p:nvPicPr>
        <p:blipFill>
          <a:blip r:embed="rId4" cstate="print"/>
          <a:srcRect/>
          <a:stretch>
            <a:fillRect/>
          </a:stretch>
        </p:blipFill>
        <p:spPr bwMode="auto">
          <a:xfrm>
            <a:off x="1676400" y="3124200"/>
            <a:ext cx="2595563" cy="976313"/>
          </a:xfrm>
          <a:prstGeom prst="rect">
            <a:avLst/>
          </a:prstGeom>
          <a:noFill/>
          <a:ln w="9525">
            <a:noFill/>
            <a:miter lim="800000"/>
            <a:headEnd/>
            <a:tailEnd/>
          </a:ln>
        </p:spPr>
      </p:pic>
      <p:pic>
        <p:nvPicPr>
          <p:cNvPr id="22534" name="Picture 7"/>
          <p:cNvPicPr>
            <a:picLocks noChangeAspect="1" noChangeArrowheads="1"/>
          </p:cNvPicPr>
          <p:nvPr/>
        </p:nvPicPr>
        <p:blipFill>
          <a:blip r:embed="rId5" cstate="print"/>
          <a:srcRect/>
          <a:stretch>
            <a:fillRect/>
          </a:stretch>
        </p:blipFill>
        <p:spPr bwMode="auto">
          <a:xfrm>
            <a:off x="1676400" y="4191000"/>
            <a:ext cx="2643188" cy="1674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5" name="Title 1"/>
          <p:cNvSpPr>
            <a:spLocks noGrp="1"/>
          </p:cNvSpPr>
          <p:nvPr>
            <p:ph type="title"/>
          </p:nvPr>
        </p:nvSpPr>
        <p:spPr/>
        <p:txBody>
          <a:bodyPr>
            <a:normAutofit/>
          </a:bodyPr>
          <a:lstStyle/>
          <a:p>
            <a:r>
              <a:rPr lang="en-US" sz="4000" dirty="0" smtClean="0">
                <a:solidFill>
                  <a:schemeClr val="accent6"/>
                </a:solidFill>
              </a:rPr>
              <a:t>It Affects The Courtroom</a:t>
            </a:r>
          </a:p>
        </p:txBody>
      </p:sp>
      <p:sp>
        <p:nvSpPr>
          <p:cNvPr id="23554" name="Content Placeholder 2"/>
          <p:cNvSpPr>
            <a:spLocks noGrp="1"/>
          </p:cNvSpPr>
          <p:nvPr>
            <p:ph idx="4294967295"/>
          </p:nvPr>
        </p:nvSpPr>
        <p:spPr>
          <a:xfrm>
            <a:off x="342900" y="1671638"/>
            <a:ext cx="8458200" cy="4525962"/>
          </a:xfrm>
        </p:spPr>
        <p:txBody>
          <a:bodyPr/>
          <a:lstStyle/>
          <a:p>
            <a:pPr algn="ctr">
              <a:buNone/>
            </a:pPr>
            <a:r>
              <a:rPr lang="en-US" sz="2400" dirty="0" smtClean="0"/>
              <a:t>Judge “Friending” One of the Two Trial Lawyers, </a:t>
            </a:r>
            <a:br>
              <a:rPr lang="en-US" sz="2400" dirty="0" smtClean="0"/>
            </a:br>
            <a:r>
              <a:rPr lang="en-US" sz="2400" dirty="0" smtClean="0"/>
              <a:t>Chats About Ongoing Trial</a:t>
            </a:r>
          </a:p>
          <a:p>
            <a:pPr algn="ctr"/>
            <a:endParaRPr lang="en-US" dirty="0" smtClean="0"/>
          </a:p>
        </p:txBody>
      </p:sp>
      <p:pic>
        <p:nvPicPr>
          <p:cNvPr id="23556" name="Picture 2"/>
          <p:cNvPicPr>
            <a:picLocks noChangeAspect="1" noChangeArrowheads="1"/>
          </p:cNvPicPr>
          <p:nvPr/>
        </p:nvPicPr>
        <p:blipFill>
          <a:blip r:embed="rId3" cstate="print"/>
          <a:srcRect/>
          <a:stretch>
            <a:fillRect/>
          </a:stretch>
        </p:blipFill>
        <p:spPr bwMode="auto">
          <a:xfrm>
            <a:off x="1600200" y="3657600"/>
            <a:ext cx="1846263" cy="1438275"/>
          </a:xfrm>
          <a:prstGeom prst="rect">
            <a:avLst/>
          </a:prstGeom>
          <a:noFill/>
          <a:ln w="9525">
            <a:noFill/>
            <a:miter lim="800000"/>
            <a:headEnd/>
            <a:tailEnd/>
          </a:ln>
        </p:spPr>
      </p:pic>
      <p:pic>
        <p:nvPicPr>
          <p:cNvPr id="23557" name="Picture 3"/>
          <p:cNvPicPr>
            <a:picLocks noChangeAspect="1" noChangeArrowheads="1"/>
          </p:cNvPicPr>
          <p:nvPr/>
        </p:nvPicPr>
        <p:blipFill>
          <a:blip r:embed="rId4" cstate="print"/>
          <a:srcRect/>
          <a:stretch>
            <a:fillRect/>
          </a:stretch>
        </p:blipFill>
        <p:spPr bwMode="auto">
          <a:xfrm>
            <a:off x="4038600" y="3124200"/>
            <a:ext cx="3695700" cy="2462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Title 1"/>
          <p:cNvSpPr>
            <a:spLocks noGrp="1"/>
          </p:cNvSpPr>
          <p:nvPr>
            <p:ph type="title"/>
          </p:nvPr>
        </p:nvSpPr>
        <p:spPr/>
        <p:txBody>
          <a:bodyPr>
            <a:normAutofit/>
          </a:bodyPr>
          <a:lstStyle/>
          <a:p>
            <a:r>
              <a:rPr lang="en-US" sz="4000" dirty="0" smtClean="0">
                <a:solidFill>
                  <a:schemeClr val="accent6"/>
                </a:solidFill>
              </a:rPr>
              <a:t>It Affects The Courtroom</a:t>
            </a:r>
          </a:p>
        </p:txBody>
      </p:sp>
      <p:sp>
        <p:nvSpPr>
          <p:cNvPr id="25602" name="Content Placeholder 2"/>
          <p:cNvSpPr>
            <a:spLocks noGrp="1"/>
          </p:cNvSpPr>
          <p:nvPr>
            <p:ph idx="4294967295"/>
          </p:nvPr>
        </p:nvSpPr>
        <p:spPr>
          <a:xfrm>
            <a:off x="317500" y="2078038"/>
            <a:ext cx="8229600" cy="4525962"/>
          </a:xfrm>
        </p:spPr>
        <p:txBody>
          <a:bodyPr/>
          <a:lstStyle/>
          <a:p>
            <a:pPr algn="ctr">
              <a:buNone/>
            </a:pPr>
            <a:r>
              <a:rPr lang="en-US" sz="2400" dirty="0" smtClean="0"/>
              <a:t>Relevant to Voir Dire</a:t>
            </a:r>
          </a:p>
        </p:txBody>
      </p:sp>
      <p:pic>
        <p:nvPicPr>
          <p:cNvPr id="25603" name="Picture 2" descr="http://www.citmedialaw.org/sites/citmedialaw.org/files/juryservice.jpg"/>
          <p:cNvPicPr>
            <a:picLocks noChangeAspect="1" noChangeArrowheads="1"/>
          </p:cNvPicPr>
          <p:nvPr/>
        </p:nvPicPr>
        <p:blipFill>
          <a:blip r:embed="rId3" cstate="print"/>
          <a:srcRect/>
          <a:stretch>
            <a:fillRect/>
          </a:stretch>
        </p:blipFill>
        <p:spPr bwMode="auto">
          <a:xfrm>
            <a:off x="609600" y="3200400"/>
            <a:ext cx="2876550" cy="1871663"/>
          </a:xfrm>
          <a:prstGeom prst="rect">
            <a:avLst/>
          </a:prstGeom>
          <a:noFill/>
          <a:ln w="9525">
            <a:noFill/>
            <a:miter lim="800000"/>
            <a:headEnd/>
            <a:tailEnd/>
          </a:ln>
        </p:spPr>
      </p:pic>
      <p:pic>
        <p:nvPicPr>
          <p:cNvPr id="25604" name="Picture 4"/>
          <p:cNvPicPr>
            <a:picLocks noChangeAspect="1" noChangeArrowheads="1"/>
          </p:cNvPicPr>
          <p:nvPr/>
        </p:nvPicPr>
        <p:blipFill>
          <a:blip r:embed="rId4" cstate="print"/>
          <a:srcRect/>
          <a:stretch>
            <a:fillRect/>
          </a:stretch>
        </p:blipFill>
        <p:spPr bwMode="auto">
          <a:xfrm>
            <a:off x="4038600" y="3124200"/>
            <a:ext cx="4729163" cy="1885950"/>
          </a:xfrm>
          <a:prstGeom prst="rect">
            <a:avLst/>
          </a:prstGeom>
          <a:noFill/>
          <a:ln w="9525">
            <a:noFill/>
            <a:miter lim="800000"/>
            <a:headEnd/>
            <a:tailEnd/>
          </a:ln>
        </p:spPr>
      </p:pic>
    </p:spTree>
    <p:extLst>
      <p:ext uri="{BB962C8B-B14F-4D97-AF65-F5344CB8AC3E}">
        <p14:creationId xmlns:p14="http://schemas.microsoft.com/office/powerpoint/2010/main" val="295355042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246</TotalTime>
  <Words>1165</Words>
  <Application>Microsoft Office PowerPoint</Application>
  <PresentationFormat>On-screen Show (4:3)</PresentationFormat>
  <Paragraphs>156</Paragraphs>
  <Slides>37</Slides>
  <Notes>16</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Office Theme</vt:lpstr>
      <vt:lpstr>Confirm or Ignore?   Social Media Technologies Offer a Wealth of Evidence for Litigators</vt:lpstr>
      <vt:lpstr>Agenda</vt:lpstr>
      <vt:lpstr>PowerPoint Presentation</vt:lpstr>
      <vt:lpstr>It’s Where the Evidence Is </vt:lpstr>
      <vt:lpstr>Highly Probative Evidence</vt:lpstr>
      <vt:lpstr>Highly Probative Evidence</vt:lpstr>
      <vt:lpstr>Highly Probative Evidence</vt:lpstr>
      <vt:lpstr>It Affects The Courtroom</vt:lpstr>
      <vt:lpstr>It Affects The Courtroom</vt:lpstr>
      <vt:lpstr>It Affects The Courtroom</vt:lpstr>
      <vt:lpstr>It Affects The Courtroom</vt:lpstr>
      <vt:lpstr>Can Be Key in Criminal Cases</vt:lpstr>
      <vt:lpstr>Can Be Key In Criminal Cases</vt:lpstr>
      <vt:lpstr>    The History Of Social Networks</vt:lpstr>
      <vt:lpstr>PowerPoint Presentation</vt:lpstr>
      <vt:lpstr> Social Media Trends</vt:lpstr>
      <vt:lpstr> Social Media Trends</vt:lpstr>
      <vt:lpstr>PowerPoint Presentation</vt:lpstr>
      <vt:lpstr>Social Media Pre-Litigation</vt:lpstr>
      <vt:lpstr>Social Media in Discovery</vt:lpstr>
      <vt:lpstr>Social Media in Discovery</vt:lpstr>
      <vt:lpstr>Social Media in Discovery</vt:lpstr>
      <vt:lpstr>Social Media in Discovery</vt:lpstr>
      <vt:lpstr>Outside of Litigation</vt:lpstr>
      <vt:lpstr>PowerPoint Presentation</vt:lpstr>
      <vt:lpstr>PowerPoint Presentation</vt:lpstr>
      <vt:lpstr>Special Care Required</vt:lpstr>
      <vt:lpstr>Who Should Collect?    </vt:lpstr>
      <vt:lpstr>PowerPoint Presentation</vt:lpstr>
      <vt:lpstr>Whats’ Available?</vt:lpstr>
      <vt:lpstr>Technical Strategies</vt:lpstr>
      <vt:lpstr>Technical Strategies – Dealing with the Complexity</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Social Media Revolution</dc:title>
  <dc:creator>David Garrett</dc:creator>
  <cp:lastModifiedBy>David Garrett</cp:lastModifiedBy>
  <cp:revision>81</cp:revision>
  <dcterms:modified xsi:type="dcterms:W3CDTF">2012-08-31T00:29:00Z</dcterms:modified>
</cp:coreProperties>
</file>